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1"/>
  </p:notesMasterIdLst>
  <p:handoutMasterIdLst>
    <p:handoutMasterId r:id="rId22"/>
  </p:handoutMasterIdLst>
  <p:sldIdLst>
    <p:sldId id="289" r:id="rId2"/>
    <p:sldId id="509" r:id="rId3"/>
    <p:sldId id="511" r:id="rId4"/>
    <p:sldId id="510" r:id="rId5"/>
    <p:sldId id="274" r:id="rId6"/>
    <p:sldId id="516" r:id="rId7"/>
    <p:sldId id="518" r:id="rId8"/>
    <p:sldId id="512" r:id="rId9"/>
    <p:sldId id="514" r:id="rId10"/>
    <p:sldId id="515" r:id="rId11"/>
    <p:sldId id="517" r:id="rId12"/>
    <p:sldId id="261" r:id="rId13"/>
    <p:sldId id="266" r:id="rId14"/>
    <p:sldId id="452" r:id="rId15"/>
    <p:sldId id="464" r:id="rId16"/>
    <p:sldId id="465" r:id="rId17"/>
    <p:sldId id="477" r:id="rId18"/>
    <p:sldId id="478" r:id="rId19"/>
    <p:sldId id="454" r:id="rId20"/>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Century Gothic" panose="020B0502020202020204" pitchFamily="34" charset="0"/>
      <p:regular r:id="rId29"/>
      <p:bold r:id="rId30"/>
      <p:italic r:id="rId31"/>
      <p:boldItalic r:id="rId32"/>
    </p:embeddedFont>
    <p:embeddedFont>
      <p:font typeface="Segoe UI Light" panose="020B0502040204020203" pitchFamily="34" charset="0"/>
      <p:regular r:id="rId33"/>
      <p:italic r:id="rId34"/>
    </p:embeddedFont>
    <p:embeddedFont>
      <p:font typeface="等线" panose="02010600030101010101" pitchFamily="2" charset="-122"/>
      <p:regular r:id="rId35"/>
      <p:bold r:id="rId36"/>
    </p:embeddedFont>
    <p:embeddedFont>
      <p:font typeface="楷体" panose="02010609060101010101" pitchFamily="49" charset="-122"/>
      <p:regular r:id="rId37"/>
    </p:embeddedFont>
    <p:embeddedFont>
      <p:font typeface="微软雅黑" panose="020B0503020204020204" pitchFamily="34" charset="-122"/>
      <p:regular r:id="rId38"/>
      <p:bold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p15:clr>
            <a:srgbClr val="A4A3A4"/>
          </p15:clr>
        </p15:guide>
        <p15:guide id="2" orient="horz" pos="4030">
          <p15:clr>
            <a:srgbClr val="A4A3A4"/>
          </p15:clr>
        </p15:guide>
        <p15:guide id="3" pos="3840">
          <p15:clr>
            <a:srgbClr val="A4A3A4"/>
          </p15:clr>
        </p15:guide>
        <p15:guide id="4" pos="352">
          <p15:clr>
            <a:srgbClr val="A4A3A4"/>
          </p15:clr>
        </p15:guide>
        <p15:guide id="5" pos="739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link" initials="x"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D3D0"/>
    <a:srgbClr val="1A9895"/>
    <a:srgbClr val="007D42"/>
    <a:srgbClr val="FF6918"/>
    <a:srgbClr val="E9E9E9"/>
    <a:srgbClr val="E4E4E4"/>
    <a:srgbClr val="DADADA"/>
    <a:srgbClr val="E7E7E7"/>
    <a:srgbClr val="425B5B"/>
    <a:srgbClr val="0027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14" autoAdjust="0"/>
    <p:restoredTop sz="94687" autoAdjust="0"/>
  </p:normalViewPr>
  <p:slideViewPr>
    <p:cSldViewPr snapToGrid="0" snapToObjects="1">
      <p:cViewPr varScale="1">
        <p:scale>
          <a:sx n="91" d="100"/>
          <a:sy n="91" d="100"/>
        </p:scale>
        <p:origin x="78" y="60"/>
      </p:cViewPr>
      <p:guideLst>
        <p:guide orient="horz" pos="2198"/>
        <p:guide orient="horz" pos="4030"/>
        <p:guide pos="3840"/>
        <p:guide pos="352"/>
        <p:guide pos="739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2023/5/24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DCCCA-0BC9-4E4A-BDA5-57CA6EE6A4D0}" type="datetimeFigureOut">
              <a:rPr lang="zh-CN" altLang="en-US" smtClean="0"/>
              <a:t>2023/5/24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6540-3D4A-4D1B-89C3-AFCFAF39EF4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xfrm>
            <a:off x="93663" y="746125"/>
            <a:ext cx="6627812" cy="3729038"/>
          </a:xfrm>
          <a:ln>
            <a:solidFill>
              <a:srgbClr val="000000">
                <a:alpha val="100000"/>
              </a:srgbClr>
            </a:solidFill>
            <a:miter lim="800000"/>
          </a:ln>
        </p:spPr>
      </p:sp>
      <p:sp>
        <p:nvSpPr>
          <p:cNvPr id="7171" name="备注占位符 2"/>
          <p:cNvSpPr>
            <a:spLocks noGrp="1"/>
          </p:cNvSpPr>
          <p:nvPr>
            <p:ph type="body" idx="1"/>
          </p:nvPr>
        </p:nvSpPr>
        <p:spPr>
          <a:xfrm>
            <a:off x="681038" y="4722813"/>
            <a:ext cx="5453062" cy="4475162"/>
          </a:xfrm>
        </p:spPr>
        <p:txBody>
          <a:bodyPr wrap="square" lIns="95760" tIns="47880" rIns="95760" bIns="47880" anchor="t" anchorCtr="0"/>
          <a:lstStyle/>
          <a:p>
            <a:pPr lvl="0"/>
            <a:endParaRPr lang="zh-CN" altLang="en-US" dirty="0"/>
          </a:p>
        </p:txBody>
      </p:sp>
      <p:sp>
        <p:nvSpPr>
          <p:cNvPr id="7172" name="灯片编号占位符 3"/>
          <p:cNvSpPr txBox="1">
            <a:spLocks noGrp="1"/>
          </p:cNvSpPr>
          <p:nvPr>
            <p:ph type="sldNum" sz="quarter"/>
          </p:nvPr>
        </p:nvSpPr>
        <p:spPr>
          <a:xfrm>
            <a:off x="3860800" y="9445625"/>
            <a:ext cx="2952750" cy="496888"/>
          </a:xfrm>
          <a:prstGeom prst="rect">
            <a:avLst/>
          </a:prstGeom>
          <a:noFill/>
          <a:ln w="9525">
            <a:noFill/>
          </a:ln>
        </p:spPr>
        <p:txBody>
          <a:bodyPr lIns="95760" tIns="47880" rIns="95760" bIns="47880" anchor="b" anchorCtr="0"/>
          <a:lstStyle/>
          <a:p>
            <a:pPr lvl="0" algn="r" defTabSz="957580" eaLnBrk="1" hangingPunct="1">
              <a:spcBef>
                <a:spcPct val="0"/>
              </a:spcBef>
            </a:pPr>
            <a:fld id="{9A0DB2DC-4C9A-4742-B13C-FB6460FD3503}" type="slidenum">
              <a:rPr lang="zh-CN" altLang="en-US" sz="1300" dirty="0"/>
              <a:t>1</a:t>
            </a:fld>
            <a:endParaRPr lang="zh-CN" altLang="en-US" sz="13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E06540-3D4A-4D1B-89C3-AFCFAF39EF4F}"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E06540-3D4A-4D1B-89C3-AFCFAF39EF4F}"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E06540-3D4A-4D1B-89C3-AFCFAF39EF4F}"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E06540-3D4A-4D1B-89C3-AFCFAF39EF4F}"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E06540-3D4A-4D1B-89C3-AFCFAF39EF4F}"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E06540-3D4A-4D1B-89C3-AFCFAF39EF4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E06540-3D4A-4D1B-89C3-AFCFAF39EF4F}"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E06540-3D4A-4D1B-89C3-AFCFAF39EF4F}" type="slidenum">
              <a:rPr lang="zh-CN" altLang="en-US" smtClean="0"/>
              <a:t>6</a:t>
            </a:fld>
            <a:endParaRPr lang="zh-CN" altLang="en-US"/>
          </a:p>
        </p:txBody>
      </p:sp>
    </p:spTree>
    <p:extLst>
      <p:ext uri="{BB962C8B-B14F-4D97-AF65-F5344CB8AC3E}">
        <p14:creationId xmlns:p14="http://schemas.microsoft.com/office/powerpoint/2010/main" val="45342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E06540-3D4A-4D1B-89C3-AFCFAF39EF4F}" type="slidenum">
              <a:rPr lang="zh-CN" altLang="en-US" smtClean="0"/>
              <a:t>7</a:t>
            </a:fld>
            <a:endParaRPr lang="zh-CN" altLang="en-US"/>
          </a:p>
        </p:txBody>
      </p:sp>
    </p:spTree>
    <p:extLst>
      <p:ext uri="{BB962C8B-B14F-4D97-AF65-F5344CB8AC3E}">
        <p14:creationId xmlns:p14="http://schemas.microsoft.com/office/powerpoint/2010/main" val="3587709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E06540-3D4A-4D1B-89C3-AFCFAF39EF4F}" type="slidenum">
              <a:rPr lang="zh-CN" altLang="en-US" smtClean="0"/>
              <a:t>9</a:t>
            </a:fld>
            <a:endParaRPr lang="zh-CN" altLang="en-US"/>
          </a:p>
        </p:txBody>
      </p:sp>
    </p:spTree>
    <p:extLst>
      <p:ext uri="{BB962C8B-B14F-4D97-AF65-F5344CB8AC3E}">
        <p14:creationId xmlns:p14="http://schemas.microsoft.com/office/powerpoint/2010/main" val="2259771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E06540-3D4A-4D1B-89C3-AFCFAF39EF4F}" type="slidenum">
              <a:rPr lang="zh-CN" altLang="en-US" smtClean="0"/>
              <a:t>10</a:t>
            </a:fld>
            <a:endParaRPr lang="zh-CN" altLang="en-US"/>
          </a:p>
        </p:txBody>
      </p:sp>
    </p:spTree>
    <p:extLst>
      <p:ext uri="{BB962C8B-B14F-4D97-AF65-F5344CB8AC3E}">
        <p14:creationId xmlns:p14="http://schemas.microsoft.com/office/powerpoint/2010/main" val="1267448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E06540-3D4A-4D1B-89C3-AFCFAF39EF4F}" type="slidenum">
              <a:rPr lang="zh-CN" altLang="en-US" smtClean="0"/>
              <a:t>11</a:t>
            </a:fld>
            <a:endParaRPr lang="zh-CN" altLang="en-US"/>
          </a:p>
        </p:txBody>
      </p:sp>
    </p:spTree>
    <p:extLst>
      <p:ext uri="{BB962C8B-B14F-4D97-AF65-F5344CB8AC3E}">
        <p14:creationId xmlns:p14="http://schemas.microsoft.com/office/powerpoint/2010/main" val="3641114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E06540-3D4A-4D1B-89C3-AFCFAF39EF4F}"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E06540-3D4A-4D1B-89C3-AFCFAF39EF4F}"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9E9E9"/>
        </a:solidFill>
        <a:effectLst/>
      </p:bgPr>
    </p:bg>
    <p:spTree>
      <p:nvGrpSpPr>
        <p:cNvPr id="1" name=""/>
        <p:cNvGrpSpPr/>
        <p:nvPr/>
      </p:nvGrpSpPr>
      <p:grpSpPr>
        <a:xfrm>
          <a:off x="0" y="0"/>
          <a:ext cx="0" cy="0"/>
          <a:chOff x="0" y="0"/>
          <a:chExt cx="0" cy="0"/>
        </a:xfrm>
      </p:grpSpPr>
      <p:sp>
        <p:nvSpPr>
          <p:cNvPr id="3" name="矩形 2"/>
          <p:cNvSpPr/>
          <p:nvPr userDrawn="1"/>
        </p:nvSpPr>
        <p:spPr>
          <a:xfrm>
            <a:off x="425602" y="652450"/>
            <a:ext cx="11340795" cy="4876549"/>
          </a:xfrm>
          <a:prstGeom prst="rect">
            <a:avLst/>
          </a:prstGeom>
          <a:noFill/>
          <a:ln w="7620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rot="9861016" flipH="1">
            <a:off x="-2443125" y="4065941"/>
            <a:ext cx="8030020" cy="6922436"/>
            <a:chOff x="3241129" y="967902"/>
            <a:chExt cx="5709753" cy="4922199"/>
          </a:xfrm>
          <a:solidFill>
            <a:srgbClr val="E9E9E9"/>
          </a:solidFill>
        </p:grpSpPr>
        <p:grpSp>
          <p:nvGrpSpPr>
            <p:cNvPr id="5" name="组合 4"/>
            <p:cNvGrpSpPr/>
            <p:nvPr/>
          </p:nvGrpSpPr>
          <p:grpSpPr>
            <a:xfrm>
              <a:off x="3241129" y="967902"/>
              <a:ext cx="5709753" cy="4922199"/>
              <a:chOff x="3241126" y="967902"/>
              <a:chExt cx="5709748" cy="4922199"/>
            </a:xfrm>
            <a:grpFill/>
          </p:grpSpPr>
          <p:sp>
            <p:nvSpPr>
              <p:cNvPr id="8" name="等腰三角形 7"/>
              <p:cNvSpPr/>
              <p:nvPr/>
            </p:nvSpPr>
            <p:spPr>
              <a:xfrm>
                <a:off x="3241126" y="967902"/>
                <a:ext cx="5709747" cy="4922196"/>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矩形 11"/>
          <p:cNvSpPr/>
          <p:nvPr userDrawn="1"/>
        </p:nvSpPr>
        <p:spPr>
          <a:xfrm>
            <a:off x="-15754" y="-23111"/>
            <a:ext cx="12207754" cy="361483"/>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9861016" flipH="1">
            <a:off x="-2153422" y="4337089"/>
            <a:ext cx="7342026" cy="6329338"/>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600"/>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440603" y="182445"/>
            <a:ext cx="903605" cy="245110"/>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Offi♣ePLU♠</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600"/>
            <a:r>
              <a:rPr lang="zh-CN" altLang="en-US" sz="1800" dirty="0">
                <a:solidFill>
                  <a:srgbClr val="FFFFFF"/>
                </a:solidFill>
                <a:latin typeface="Segoe UI Light" panose="020B0502040204020203"/>
                <a:ea typeface="微软雅黑" panose="020B050302020402020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背景图片出处</a:t>
            </a: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8625"/>
          </a:xfrm>
          <a:prstGeom prst="rect">
            <a:avLst/>
          </a:prstGeom>
        </p:spPr>
        <p:txBody>
          <a:bodyPr wrap="square">
            <a:spAutoFit/>
          </a:bodyPr>
          <a:lstStyle/>
          <a:p>
            <a:pPr>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is-IS" altLang="zh-CN" sz="1400" dirty="0">
                <a:solidFill>
                  <a:srgbClr val="FFFFFF"/>
                </a:solidFill>
                <a:latin typeface="Segoe UI Light" panose="020B0502040204020203"/>
                <a:cs typeface="Segoe UI Light" panose="020B0502040204020203"/>
              </a:rPr>
              <a:t>Mi♣ro♠oft Ya♥ei</a:t>
            </a:r>
            <a:endParaRPr lang="zh-CN" altLang="en-US" sz="1400" dirty="0">
              <a:solidFill>
                <a:srgbClr val="FFFFFF"/>
              </a:solidFill>
              <a:latin typeface="Segoe UI Light" panose="020B0502040204020203"/>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1.3</a:t>
            </a: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en-US" altLang="zh-CN" sz="1400" dirty="0" err="1">
                <a:solidFill>
                  <a:srgbClr val="FFFFFF"/>
                </a:solidFill>
                <a:latin typeface="Segoe UI Light" panose="020B0502040204020203"/>
                <a:ea typeface="微软雅黑" panose="020B0503020204020204" charset="-122"/>
                <a:cs typeface="Segoe UI Light" panose="020B0502040204020203"/>
              </a:rPr>
              <a:t>♣n.bing.♣om</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不得被全部或部分的复制、传播、销售，否则将承担法律责任。</a:t>
            </a:r>
          </a:p>
        </p:txBody>
      </p:sp>
      <p:sp>
        <p:nvSpPr>
          <p:cNvPr id="13" name="矩形 12"/>
          <p:cNvSpPr/>
          <p:nvPr userDrawn="1"/>
        </p:nvSpPr>
        <p:spPr>
          <a:xfrm>
            <a:off x="440603" y="182445"/>
            <a:ext cx="903605" cy="245110"/>
          </a:xfrm>
          <a:prstGeom prst="rect">
            <a:avLst/>
          </a:prstGeom>
        </p:spPr>
        <p:txBody>
          <a:bodyPr wrap="none">
            <a:spAutoFit/>
          </a:bodyPr>
          <a:lstStyle/>
          <a:p>
            <a:pPr defTabSz="609600"/>
            <a:r>
              <a:rPr kumimoji="1" lang="en-US" altLang="zh-CN" sz="1000" dirty="0">
                <a:solidFill>
                  <a:prstClr val="white"/>
                </a:solidFill>
                <a:latin typeface="Segoe UI Light" panose="020B0502040204020203"/>
                <a:ea typeface="微软雅黑" panose="020B0503020204020204" charset="-122"/>
                <a:cs typeface="Segoe UI Light" panose="020B0502040204020203"/>
              </a:rPr>
              <a:t>Offi♣ePLU♠</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600"/>
            <a:r>
              <a:rPr kumimoji="1" lang="zh-CN" altLang="en-US" sz="1335" dirty="0">
                <a:solidFill>
                  <a:srgbClr val="000000"/>
                </a:solidFill>
                <a:latin typeface="Century Gothic" panose="020B0502020202020204"/>
                <a:ea typeface="微软雅黑" panose="020B0503020204020204" charset="-122"/>
              </a:rPr>
              <a:t>点击</a:t>
            </a:r>
            <a:r>
              <a:rPr kumimoji="1" lang="en-US" altLang="zh-CN" sz="1335" dirty="0">
                <a:solidFill>
                  <a:srgbClr val="000000"/>
                </a:solidFill>
                <a:latin typeface="Segoe UI Light" panose="020B0502040204020203" charset="0"/>
                <a:ea typeface="Segoe UI Light" panose="020B0502040204020203" charset="0"/>
                <a:cs typeface="Segoe UI Light" panose="020B0502040204020203" charset="0"/>
              </a:rPr>
              <a:t>Logo</a:t>
            </a:r>
            <a:r>
              <a:rPr kumimoji="1" lang="zh-CN" altLang="en-US" sz="1335" dirty="0">
                <a:solidFill>
                  <a:srgbClr val="000000"/>
                </a:solidFill>
                <a:latin typeface="Century Gothic" panose="020B0502020202020204"/>
                <a:ea typeface="微软雅黑" panose="020B0503020204020204" charset="-122"/>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2023/5/24</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2023/5/24</a:t>
            </a:fld>
            <a:endParaRPr lang="zh-CN" altLang="en-US" strike="noStrike" noProof="1">
              <a:ea typeface="宋体" panose="02010600030101010101" pitchFamily="2" charset="-122"/>
            </a:endParaRPr>
          </a:p>
        </p:txBody>
      </p:sp>
      <p:sp>
        <p:nvSpPr>
          <p:cNvPr id="5" name="页脚占位符 4"/>
          <p:cNvSpPr>
            <a:spLocks noGrp="1"/>
          </p:cNvSpPr>
          <p:nvPr>
            <p:ph type="ftr" sz="quarter" idx="11"/>
          </p:nvPr>
        </p:nvSpPr>
        <p:spPr>
          <a:xfrm>
            <a:off x="4038600" y="6356350"/>
            <a:ext cx="4114800" cy="365125"/>
          </a:xfrm>
        </p:spPr>
        <p:txBody>
          <a:bodyPr/>
          <a:lstStyle/>
          <a:p>
            <a:pPr lvl="0" fontAlgn="base"/>
            <a:endParaRPr/>
          </a:p>
        </p:txBody>
      </p:sp>
      <p:sp>
        <p:nvSpPr>
          <p:cNvPr id="6" name="灯片编号占位符 5"/>
          <p:cNvSpPr>
            <a:spLocks noGrp="1"/>
          </p:cNvSpPr>
          <p:nvPr>
            <p:ph type="sldNum" sz="quarter" idx="12"/>
          </p:nvPr>
        </p:nvSpPr>
        <p:spPr>
          <a:xfrm>
            <a:off x="8610600" y="6356350"/>
            <a:ext cx="2743200" cy="365125"/>
          </a:xfrm>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rgbClr val="E9E9E9"/>
        </a:solidFill>
        <a:effectLst/>
      </p:bgPr>
    </p:bg>
    <p:spTree>
      <p:nvGrpSpPr>
        <p:cNvPr id="1" name=""/>
        <p:cNvGrpSpPr/>
        <p:nvPr/>
      </p:nvGrpSpPr>
      <p:grpSpPr>
        <a:xfrm>
          <a:off x="0" y="0"/>
          <a:ext cx="0" cy="0"/>
          <a:chOff x="0" y="0"/>
          <a:chExt cx="0" cy="0"/>
        </a:xfrm>
      </p:grpSpPr>
      <p:sp>
        <p:nvSpPr>
          <p:cNvPr id="4" name="任意多边形 3"/>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flipH="1" flipV="1">
            <a:off x="-27998" y="6684266"/>
            <a:ext cx="12207852" cy="196846"/>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C:\Users\ASUS\Desktop\PPT\06  PPT\61清华大学\清华大学校徽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7952" y="260207"/>
            <a:ext cx="699023" cy="701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1918468" flipH="1">
            <a:off x="149489" y="1935213"/>
            <a:ext cx="6105388" cy="526327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2" name="Picture 2" descr="C:\Users\ASUS\Desktop\PPT\06  PPT\61清华大学\清华大学校徽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7952" y="260207"/>
            <a:ext cx="699023" cy="701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1A9895"/>
        </a:solidFill>
        <a:effectLst/>
      </p:bgPr>
    </p:bg>
    <p:spTree>
      <p:nvGrpSpPr>
        <p:cNvPr id="1" name=""/>
        <p:cNvGrpSpPr/>
        <p:nvPr/>
      </p:nvGrpSpPr>
      <p:grpSpPr>
        <a:xfrm>
          <a:off x="0" y="0"/>
          <a:ext cx="0" cy="0"/>
          <a:chOff x="0" y="0"/>
          <a:chExt cx="0" cy="0"/>
        </a:xfrm>
      </p:grpSpPr>
      <p:grpSp>
        <p:nvGrpSpPr>
          <p:cNvPr id="4" name="组合 3"/>
          <p:cNvGrpSpPr/>
          <p:nvPr userDrawn="1"/>
        </p:nvGrpSpPr>
        <p:grpSpPr>
          <a:xfrm rot="2835027" flipH="1">
            <a:off x="7909724" y="2222235"/>
            <a:ext cx="6126790" cy="5281720"/>
            <a:chOff x="3241129" y="967902"/>
            <a:chExt cx="5709753" cy="4922199"/>
          </a:xfrm>
        </p:grpSpPr>
        <p:grpSp>
          <p:nvGrpSpPr>
            <p:cNvPr id="5" name="组合 4"/>
            <p:cNvGrpSpPr/>
            <p:nvPr/>
          </p:nvGrpSpPr>
          <p:grpSpPr>
            <a:xfrm>
              <a:off x="3241129" y="967902"/>
              <a:ext cx="5709753" cy="4922199"/>
              <a:chOff x="3241126" y="967902"/>
              <a:chExt cx="5709748" cy="4922199"/>
            </a:xfrm>
          </p:grpSpPr>
          <p:sp>
            <p:nvSpPr>
              <p:cNvPr id="8" name="等腰三角形 7"/>
              <p:cNvSpPr/>
              <p:nvPr/>
            </p:nvSpPr>
            <p:spPr>
              <a:xfrm>
                <a:off x="3241126" y="967902"/>
                <a:ext cx="5709747" cy="4922196"/>
              </a:xfrm>
              <a:prstGeom prst="triangle">
                <a:avLst/>
              </a:prstGeom>
              <a:no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rgbClr val="E9E9E9"/>
        </a:solidFill>
        <a:effectLst/>
      </p:bgPr>
    </p:bg>
    <p:spTree>
      <p:nvGrpSpPr>
        <p:cNvPr id="1" name=""/>
        <p:cNvGrpSpPr/>
        <p:nvPr/>
      </p:nvGrpSpPr>
      <p:grpSpPr>
        <a:xfrm>
          <a:off x="0" y="0"/>
          <a:ext cx="0" cy="0"/>
          <a:chOff x="0" y="0"/>
          <a:chExt cx="0" cy="0"/>
        </a:xfrm>
      </p:grpSpPr>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userDrawn="1"/>
        </p:nvGrpSpPr>
        <p:grpSpPr>
          <a:xfrm rot="919184">
            <a:off x="8321907" y="3118231"/>
            <a:ext cx="5144678" cy="5967820"/>
            <a:chOff x="9070882" y="2865798"/>
            <a:chExt cx="6044162" cy="7011222"/>
          </a:xfrm>
        </p:grpSpPr>
        <p:grpSp>
          <p:nvGrpSpPr>
            <p:cNvPr id="37" name="组合 36"/>
            <p:cNvGrpSpPr/>
            <p:nvPr userDrawn="1"/>
          </p:nvGrpSpPr>
          <p:grpSpPr>
            <a:xfrm rot="14089817" flipH="1">
              <a:off x="8587352" y="3349328"/>
              <a:ext cx="7011222" cy="6044162"/>
              <a:chOff x="3241129" y="967902"/>
              <a:chExt cx="5709753" cy="4922199"/>
            </a:xfrm>
            <a:solidFill>
              <a:srgbClr val="E9E9E9"/>
            </a:solidFill>
          </p:grpSpPr>
          <p:grpSp>
            <p:nvGrpSpPr>
              <p:cNvPr id="46" name="组合 45"/>
              <p:cNvGrpSpPr/>
              <p:nvPr/>
            </p:nvGrpSpPr>
            <p:grpSpPr>
              <a:xfrm>
                <a:off x="3241129" y="967902"/>
                <a:ext cx="5709753" cy="4922199"/>
                <a:chOff x="3241126" y="967902"/>
                <a:chExt cx="5709748" cy="4922199"/>
              </a:xfrm>
              <a:grpFill/>
            </p:grpSpPr>
            <p:sp>
              <p:nvSpPr>
                <p:cNvPr id="49" name="等腰三角形 48"/>
                <p:cNvSpPr/>
                <p:nvPr/>
              </p:nvSpPr>
              <p:spPr>
                <a:xfrm>
                  <a:off x="3241126" y="967902"/>
                  <a:ext cx="5709747" cy="4922196"/>
                </a:xfrm>
                <a:prstGeom prst="triangle">
                  <a:avLst/>
                </a:prstGeom>
                <a:grpFill/>
                <a:ln w="57150">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49" idx="0"/>
                </p:cNvCxnSpPr>
                <p:nvPr/>
              </p:nvCxnSpPr>
              <p:spPr>
                <a:xfrm rot="11303420" flipH="1" flipV="1">
                  <a:off x="5858688" y="985309"/>
                  <a:ext cx="474623" cy="3217900"/>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6093606" y="4240456"/>
                  <a:ext cx="2857268" cy="1649645"/>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3241127" y="4236312"/>
                  <a:ext cx="2864445" cy="1653789"/>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grpSp>
          <p:sp>
            <p:nvSpPr>
              <p:cNvPr id="47" name="等腰三角形 46"/>
              <p:cNvSpPr/>
              <p:nvPr/>
            </p:nvSpPr>
            <p:spPr>
              <a:xfrm>
                <a:off x="5353054" y="4334047"/>
                <a:ext cx="1485901" cy="451940"/>
              </a:xfrm>
              <a:prstGeom prst="triangle">
                <a:avLst/>
              </a:pr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8" name="组合 37"/>
            <p:cNvGrpSpPr/>
            <p:nvPr userDrawn="1"/>
          </p:nvGrpSpPr>
          <p:grpSpPr>
            <a:xfrm rot="14089817" flipH="1">
              <a:off x="9139304" y="3647796"/>
              <a:ext cx="6105388" cy="5263270"/>
              <a:chOff x="3241129" y="967902"/>
              <a:chExt cx="5709753" cy="4922199"/>
            </a:xfrm>
          </p:grpSpPr>
          <p:grpSp>
            <p:nvGrpSpPr>
              <p:cNvPr id="39" name="组合 38"/>
              <p:cNvGrpSpPr/>
              <p:nvPr/>
            </p:nvGrpSpPr>
            <p:grpSpPr>
              <a:xfrm>
                <a:off x="3241129" y="967902"/>
                <a:ext cx="5709753" cy="4922199"/>
                <a:chOff x="3241126" y="967902"/>
                <a:chExt cx="5709748" cy="4922199"/>
              </a:xfrm>
            </p:grpSpPr>
            <p:sp>
              <p:nvSpPr>
                <p:cNvPr id="42" name="等腰三角形 4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0" name="等腰三角形 3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pic>
        <p:nvPicPr>
          <p:cNvPr id="21" name="Picture 2" descr="C:\Users\ASUS\Desktop\PPT\06  PPT\61清华大学\清华大学校徽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7952" y="260207"/>
            <a:ext cx="699023" cy="701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E9E9E9"/>
        </a:solidFill>
        <a:effectLst/>
      </p:bgPr>
    </p:bg>
    <p:spTree>
      <p:nvGrpSpPr>
        <p:cNvPr id="1" name=""/>
        <p:cNvGrpSpPr/>
        <p:nvPr/>
      </p:nvGrpSpPr>
      <p:grpSpPr>
        <a:xfrm>
          <a:off x="0" y="0"/>
          <a:ext cx="0" cy="0"/>
          <a:chOff x="0" y="0"/>
          <a:chExt cx="0" cy="0"/>
        </a:xfrm>
      </p:grpSpPr>
      <p:sp>
        <p:nvSpPr>
          <p:cNvPr id="2" name="任意多边形 1"/>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5754" y="1968500"/>
            <a:ext cx="12207754" cy="4889500"/>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Picture 2" descr="C:\Users\ASUS\Desktop\PPT\06  PPT\61清华大学\清华大学校徽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7952" y="260207"/>
            <a:ext cx="699023" cy="701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20443394" flipH="1">
            <a:off x="10270041" y="6281722"/>
            <a:ext cx="1340530" cy="115563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p:cNvGrpSpPr/>
          <p:nvPr userDrawn="1"/>
        </p:nvGrpSpPr>
        <p:grpSpPr>
          <a:xfrm rot="10112288" flipH="1">
            <a:off x="7888544" y="6369972"/>
            <a:ext cx="2624388" cy="2262404"/>
            <a:chOff x="3241129" y="967902"/>
            <a:chExt cx="5709753" cy="4922199"/>
          </a:xfrm>
        </p:grpSpPr>
        <p:grpSp>
          <p:nvGrpSpPr>
            <p:cNvPr id="13" name="组合 12"/>
            <p:cNvGrpSpPr/>
            <p:nvPr/>
          </p:nvGrpSpPr>
          <p:grpSpPr>
            <a:xfrm>
              <a:off x="3241129" y="967902"/>
              <a:ext cx="5709753" cy="4922199"/>
              <a:chOff x="3241126" y="967902"/>
              <a:chExt cx="5709748" cy="4922199"/>
            </a:xfrm>
          </p:grpSpPr>
          <p:sp>
            <p:nvSpPr>
              <p:cNvPr id="16" name="等腰三角形 1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14" name="等腰三角形 1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8" name="组合 27"/>
          <p:cNvGrpSpPr/>
          <p:nvPr userDrawn="1"/>
        </p:nvGrpSpPr>
        <p:grpSpPr>
          <a:xfrm rot="15049008" flipH="1">
            <a:off x="10826390" y="5159471"/>
            <a:ext cx="1055224" cy="909676"/>
            <a:chOff x="3241129" y="967902"/>
            <a:chExt cx="5709753" cy="4922199"/>
          </a:xfrm>
        </p:grpSpPr>
        <p:grpSp>
          <p:nvGrpSpPr>
            <p:cNvPr id="29" name="组合 28"/>
            <p:cNvGrpSpPr/>
            <p:nvPr/>
          </p:nvGrpSpPr>
          <p:grpSpPr>
            <a:xfrm>
              <a:off x="3241129" y="967902"/>
              <a:ext cx="5709753" cy="4922199"/>
              <a:chOff x="3241126" y="967902"/>
              <a:chExt cx="5709748" cy="4922199"/>
            </a:xfrm>
          </p:grpSpPr>
          <p:sp>
            <p:nvSpPr>
              <p:cNvPr id="32" name="等腰三角形 3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3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30" name="等腰三角形 2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6" name="Picture 2" descr="C:\Users\ASUS\Desktop\PPT\06  PPT\61清华大学\清华大学校徽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7952" y="260207"/>
            <a:ext cx="699023" cy="701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E9E9E9"/>
        </a:solidFill>
        <a:effectLst/>
      </p:bgPr>
    </p:bg>
    <p:spTree>
      <p:nvGrpSpPr>
        <p:cNvPr id="1" name=""/>
        <p:cNvGrpSpPr/>
        <p:nvPr/>
      </p:nvGrpSpPr>
      <p:grpSpPr>
        <a:xfrm>
          <a:off x="0" y="0"/>
          <a:ext cx="0" cy="0"/>
          <a:chOff x="0" y="0"/>
          <a:chExt cx="0" cy="0"/>
        </a:xfrm>
      </p:grpSpPr>
      <p:grpSp>
        <p:nvGrpSpPr>
          <p:cNvPr id="2" name="组合 1"/>
          <p:cNvGrpSpPr/>
          <p:nvPr userDrawn="1"/>
        </p:nvGrpSpPr>
        <p:grpSpPr>
          <a:xfrm rot="10800000" flipH="1">
            <a:off x="3043306" y="889732"/>
            <a:ext cx="6105388" cy="5263270"/>
            <a:chOff x="3241129" y="967902"/>
            <a:chExt cx="5709753" cy="4922199"/>
          </a:xfrm>
        </p:grpSpPr>
        <p:grpSp>
          <p:nvGrpSpPr>
            <p:cNvPr id="3" name="组合 2"/>
            <p:cNvGrpSpPr/>
            <p:nvPr/>
          </p:nvGrpSpPr>
          <p:grpSpPr>
            <a:xfrm>
              <a:off x="3241129" y="967902"/>
              <a:ext cx="5709753" cy="4922199"/>
              <a:chOff x="3241126" y="967902"/>
              <a:chExt cx="5709748" cy="4922199"/>
            </a:xfrm>
          </p:grpSpPr>
          <p:sp>
            <p:nvSpPr>
              <p:cNvPr id="6" name="等腰三角形 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 name="等腰三角形 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3" y="258233"/>
            <a:ext cx="5370495" cy="529569"/>
          </a:xfrm>
          <a:prstGeom prst="rect">
            <a:avLst/>
          </a:prstGeom>
          <a:ln w="12700" cmpd="sng">
            <a:solidFill>
              <a:schemeClr val="tx1"/>
            </a:solidFill>
          </a:ln>
        </p:spPr>
        <p:txBody>
          <a:bodyPr vert="horz" anchor="ctr"/>
          <a:lstStyle>
            <a:lvl1pPr marL="0" indent="0" algn="l">
              <a:buNone/>
              <a:defRPr sz="2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7" y="5989475"/>
            <a:ext cx="2272223" cy="533400"/>
          </a:xfrm>
          <a:prstGeom prst="rect">
            <a:avLst/>
          </a:prstGeom>
        </p:spPr>
        <p:txBody>
          <a:bodyPr vert="horz" anchor="ctr"/>
          <a:lstStyle>
            <a:lvl1pPr marL="0" indent="0" algn="ctr">
              <a:buNone/>
              <a:defRPr sz="1600" b="1">
                <a:latin typeface="微软雅黑" panose="020B0503020204020204" charset="-122"/>
                <a:ea typeface="微软雅黑" panose="020B0503020204020204" charset="-122"/>
                <a:cs typeface="微软雅黑" panose="020B0503020204020204" charset="-122"/>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4.sv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4.sv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4.sv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4.sv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092363" y="1389521"/>
            <a:ext cx="9108888" cy="3214752"/>
          </a:xfrm>
          <a:prstGeom prst="roundRect">
            <a:avLst/>
          </a:prstGeom>
          <a:solidFill>
            <a:srgbClr val="1A98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46" name="组合 8"/>
          <p:cNvGrpSpPr/>
          <p:nvPr/>
        </p:nvGrpSpPr>
        <p:grpSpPr>
          <a:xfrm>
            <a:off x="2201490" y="1094217"/>
            <a:ext cx="8945198" cy="2598009"/>
            <a:chOff x="2144385" y="1525203"/>
            <a:chExt cx="5929199" cy="2801357"/>
          </a:xfrm>
        </p:grpSpPr>
        <p:sp>
          <p:nvSpPr>
            <p:cNvPr id="7" name="矩形 6"/>
            <p:cNvSpPr/>
            <p:nvPr/>
          </p:nvSpPr>
          <p:spPr>
            <a:xfrm>
              <a:off x="2144385" y="1525203"/>
              <a:ext cx="5893033" cy="2801357"/>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Using Information Entropy to Measure the Merits of Contract Bridge Bidding Systems</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cxnSp>
          <p:nvCxnSpPr>
            <p:cNvPr id="6" name="直接连接符 5"/>
            <p:cNvCxnSpPr/>
            <p:nvPr/>
          </p:nvCxnSpPr>
          <p:spPr>
            <a:xfrm flipV="1">
              <a:off x="2180551" y="3777568"/>
              <a:ext cx="5893033" cy="45717"/>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9" name="图片 8" descr="343435333239393b333633343834343bc6cbbfcbc5c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180" y="760730"/>
            <a:ext cx="914400" cy="914400"/>
          </a:xfrm>
          <a:prstGeom prst="rect">
            <a:avLst/>
          </a:prstGeom>
        </p:spPr>
      </p:pic>
      <p:sp>
        <p:nvSpPr>
          <p:cNvPr id="2" name="矩形 1">
            <a:extLst>
              <a:ext uri="{FF2B5EF4-FFF2-40B4-BE49-F238E27FC236}">
                <a16:creationId xmlns:a16="http://schemas.microsoft.com/office/drawing/2014/main" id="{E4FC62AE-8F3E-6D48-9DA0-41AF5E507EA1}"/>
              </a:ext>
            </a:extLst>
          </p:cNvPr>
          <p:cNvSpPr/>
          <p:nvPr/>
        </p:nvSpPr>
        <p:spPr>
          <a:xfrm>
            <a:off x="2201489" y="2410133"/>
            <a:ext cx="8890635" cy="259800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用信息论视角分析桥牌叫牌体系中的合理性</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6F91CDF-8D8E-5DB2-4C4E-36DB4B5E7808}"/>
              </a:ext>
            </a:extLst>
          </p:cNvPr>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4000" kern="1200" dirty="0">
                <a:solidFill>
                  <a:srgbClr val="1A9895"/>
                </a:solidFill>
                <a:latin typeface="微软雅黑" panose="020B0503020204020204" charset="-122"/>
                <a:ea typeface="微软雅黑" panose="020B0503020204020204" charset="-122"/>
                <a:cs typeface="+mj-cs"/>
              </a:rPr>
              <a:t>最终实验结果</a:t>
            </a:r>
          </a:p>
        </p:txBody>
      </p:sp>
      <p:sp>
        <p:nvSpPr>
          <p:cNvPr id="5" name="文本框 4">
            <a:extLst>
              <a:ext uri="{FF2B5EF4-FFF2-40B4-BE49-F238E27FC236}">
                <a16:creationId xmlns:a16="http://schemas.microsoft.com/office/drawing/2014/main" id="{16508711-9F4F-D7B3-28F0-2233B78AC2F2}"/>
              </a:ext>
            </a:extLst>
          </p:cNvPr>
          <p:cNvSpPr txBox="1"/>
          <p:nvPr/>
        </p:nvSpPr>
        <p:spPr>
          <a:xfrm>
            <a:off x="1126511" y="1917569"/>
            <a:ext cx="3897433" cy="3693319"/>
          </a:xfrm>
          <a:prstGeom prst="rect">
            <a:avLst/>
          </a:prstGeom>
          <a:noFill/>
        </p:spPr>
        <p:txBody>
          <a:bodyPr wrap="square" rtlCol="0" anchor="t">
            <a:spAutoFit/>
          </a:bodyPr>
          <a:lstStyle/>
          <a:p>
            <a:r>
              <a:rPr lang="zh-CN" altLang="en-US" b="1" dirty="0"/>
              <a:t>我随机生成了将近</a:t>
            </a:r>
            <a:r>
              <a:rPr lang="en-US" altLang="zh-CN" b="1" dirty="0"/>
              <a:t>2</a:t>
            </a:r>
            <a:r>
              <a:rPr lang="zh-CN" altLang="en-US" b="1" dirty="0"/>
              <a:t>万副牌，并选取了其中叫牌过程保证开叫 </a:t>
            </a:r>
            <a:r>
              <a:rPr lang="en-US" altLang="zh-CN" b="1" dirty="0"/>
              <a:t>1</a:t>
            </a:r>
            <a:r>
              <a:rPr lang="zh-CN" altLang="en-US" b="1" dirty="0"/>
              <a:t>♠，并最终定约为黑桃有将的若干副牌例进行模拟叫牌。</a:t>
            </a:r>
            <a:endParaRPr lang="en-US" altLang="zh-CN" b="1" dirty="0"/>
          </a:p>
          <a:p>
            <a:endParaRPr lang="en-US" altLang="zh-CN" b="1" dirty="0"/>
          </a:p>
          <a:p>
            <a:r>
              <a:rPr lang="zh-CN" altLang="en-US" b="1" dirty="0"/>
              <a:t>模拟叫牌逻辑共有两套，一套为正常的自然体系约定卡（</a:t>
            </a:r>
            <a:r>
              <a:rPr lang="en-US" altLang="zh-CN" b="1" dirty="0"/>
              <a:t>Conventional natural</a:t>
            </a:r>
            <a:r>
              <a:rPr lang="zh-CN" altLang="en-US" b="1" dirty="0"/>
              <a:t>），在这里参照了新睿</a:t>
            </a:r>
            <a:r>
              <a:rPr lang="en-US" altLang="zh-CN" b="1" dirty="0"/>
              <a:t>CCBA</a:t>
            </a:r>
            <a:r>
              <a:rPr lang="zh-CN" altLang="en-US" b="1" dirty="0"/>
              <a:t>体系，另一套删除了所有人工约定叫品（</a:t>
            </a:r>
            <a:r>
              <a:rPr lang="en-US" altLang="zh-CN" b="1" dirty="0"/>
              <a:t>Simple natural</a:t>
            </a:r>
            <a:r>
              <a:rPr lang="zh-CN" altLang="en-US" b="1" dirty="0"/>
              <a:t>）。最终实验结果见表，也能较好地反映约定叫品带来的其他少数定约放弃而表达清楚更为关键的信息的优势。</a:t>
            </a:r>
            <a:endParaRPr lang="zh-CN" altLang="en-US" sz="1400" dirty="0"/>
          </a:p>
        </p:txBody>
      </p:sp>
      <p:pic>
        <p:nvPicPr>
          <p:cNvPr id="6" name="图片 5">
            <a:extLst>
              <a:ext uri="{FF2B5EF4-FFF2-40B4-BE49-F238E27FC236}">
                <a16:creationId xmlns:a16="http://schemas.microsoft.com/office/drawing/2014/main" id="{46581C24-F730-BE66-EB82-A2B35456F54E}"/>
              </a:ext>
            </a:extLst>
          </p:cNvPr>
          <p:cNvPicPr>
            <a:picLocks noChangeAspect="1"/>
          </p:cNvPicPr>
          <p:nvPr/>
        </p:nvPicPr>
        <p:blipFill>
          <a:blip r:embed="rId3"/>
          <a:stretch>
            <a:fillRect/>
          </a:stretch>
        </p:blipFill>
        <p:spPr>
          <a:xfrm>
            <a:off x="6190712" y="1161260"/>
            <a:ext cx="4966020" cy="2921926"/>
          </a:xfrm>
          <a:prstGeom prst="rect">
            <a:avLst/>
          </a:prstGeom>
        </p:spPr>
      </p:pic>
      <p:pic>
        <p:nvPicPr>
          <p:cNvPr id="8" name="图片 7">
            <a:extLst>
              <a:ext uri="{FF2B5EF4-FFF2-40B4-BE49-F238E27FC236}">
                <a16:creationId xmlns:a16="http://schemas.microsoft.com/office/drawing/2014/main" id="{98C89753-4637-8D9D-2743-F45B3A269771}"/>
              </a:ext>
            </a:extLst>
          </p:cNvPr>
          <p:cNvPicPr>
            <a:picLocks noChangeAspect="1"/>
          </p:cNvPicPr>
          <p:nvPr/>
        </p:nvPicPr>
        <p:blipFill>
          <a:blip r:embed="rId4"/>
          <a:stretch>
            <a:fillRect/>
          </a:stretch>
        </p:blipFill>
        <p:spPr>
          <a:xfrm>
            <a:off x="6190712" y="4047151"/>
            <a:ext cx="4966020" cy="2264634"/>
          </a:xfrm>
          <a:prstGeom prst="rect">
            <a:avLst/>
          </a:prstGeom>
        </p:spPr>
      </p:pic>
    </p:spTree>
    <p:extLst>
      <p:ext uri="{BB962C8B-B14F-4D97-AF65-F5344CB8AC3E}">
        <p14:creationId xmlns:p14="http://schemas.microsoft.com/office/powerpoint/2010/main" val="2149668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6F91CDF-8D8E-5DB2-4C4E-36DB4B5E7808}"/>
              </a:ext>
            </a:extLst>
          </p:cNvPr>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4000" kern="1200" dirty="0">
                <a:solidFill>
                  <a:srgbClr val="1A9895"/>
                </a:solidFill>
                <a:latin typeface="微软雅黑" panose="020B0503020204020204" charset="-122"/>
                <a:ea typeface="微软雅黑" panose="020B0503020204020204" charset="-122"/>
                <a:cs typeface="+mj-cs"/>
              </a:rPr>
              <a:t>实验感想</a:t>
            </a:r>
          </a:p>
        </p:txBody>
      </p:sp>
      <p:sp>
        <p:nvSpPr>
          <p:cNvPr id="7" name="文本框 6">
            <a:extLst>
              <a:ext uri="{FF2B5EF4-FFF2-40B4-BE49-F238E27FC236}">
                <a16:creationId xmlns:a16="http://schemas.microsoft.com/office/drawing/2014/main" id="{FCB039C0-6AEE-C9F8-4005-FAB3888B84F0}"/>
              </a:ext>
            </a:extLst>
          </p:cNvPr>
          <p:cNvSpPr txBox="1"/>
          <p:nvPr/>
        </p:nvSpPr>
        <p:spPr>
          <a:xfrm>
            <a:off x="1000461" y="2504282"/>
            <a:ext cx="10666207" cy="2492990"/>
          </a:xfrm>
          <a:prstGeom prst="rect">
            <a:avLst/>
          </a:prstGeom>
          <a:noFill/>
        </p:spPr>
        <p:txBody>
          <a:bodyPr wrap="square" rtlCol="0" anchor="t">
            <a:spAutoFit/>
          </a:bodyPr>
          <a:lstStyle/>
          <a:p>
            <a:r>
              <a:rPr lang="zh-CN" altLang="en-US" sz="2000" b="1" dirty="0"/>
              <a:t>实验虽然完成了，但是由于缺失了一个关键的信息熵的计算步骤导致这次实验显得与信息论的关系并不大，反而更像是一篇关于桥牌叫牌理论的研究。</a:t>
            </a:r>
            <a:endParaRPr lang="en-US" altLang="zh-CN" sz="2000" b="1" dirty="0"/>
          </a:p>
          <a:p>
            <a:endParaRPr lang="en-US" altLang="zh-CN" sz="2000" b="1" dirty="0"/>
          </a:p>
          <a:p>
            <a:r>
              <a:rPr lang="zh-CN" altLang="en-US" sz="2000" b="1" dirty="0"/>
              <a:t>后续可以改进或者进一步研究的领域有很多，并且很有意义。我可以想到的方向有：</a:t>
            </a:r>
            <a:endParaRPr lang="en-US" altLang="zh-CN" sz="2000" b="1" dirty="0"/>
          </a:p>
          <a:p>
            <a:r>
              <a:rPr lang="en-US" altLang="zh-CN" sz="2000" b="1" dirty="0"/>
              <a:t>1</a:t>
            </a:r>
            <a:r>
              <a:rPr lang="zh-CN" altLang="en-US" sz="2000" b="1" dirty="0"/>
              <a:t>、如何界定约定叫与自然叫等其他叫品之间合理的比例；</a:t>
            </a:r>
            <a:endParaRPr lang="en-US" altLang="zh-CN" sz="2000" b="1" dirty="0"/>
          </a:p>
          <a:p>
            <a:r>
              <a:rPr lang="en-US" altLang="zh-CN" sz="2000" b="1" dirty="0"/>
              <a:t>2</a:t>
            </a:r>
            <a:r>
              <a:rPr lang="zh-CN" altLang="en-US" sz="2000" b="1" dirty="0"/>
              <a:t>、是否有更为合适的叫品信息约定意义，重构每个叫品代表的牌点或张数；</a:t>
            </a:r>
            <a:endParaRPr lang="en-US" altLang="zh-CN" sz="2000" b="1" dirty="0"/>
          </a:p>
          <a:p>
            <a:r>
              <a:rPr lang="en-US" altLang="zh-CN" sz="2000" b="1" dirty="0"/>
              <a:t>3</a:t>
            </a:r>
            <a:r>
              <a:rPr lang="zh-CN" altLang="en-US" sz="2000" b="1" dirty="0"/>
              <a:t>、找到合适的量化指标衡量叫牌过程中传递的信息量。</a:t>
            </a:r>
            <a:endParaRPr lang="en-US" altLang="zh-CN" sz="2000" b="1" dirty="0"/>
          </a:p>
          <a:p>
            <a:endParaRPr lang="en-US" altLang="zh-CN" sz="1600" dirty="0"/>
          </a:p>
        </p:txBody>
      </p:sp>
    </p:spTree>
    <p:extLst>
      <p:ext uri="{BB962C8B-B14F-4D97-AF65-F5344CB8AC3E}">
        <p14:creationId xmlns:p14="http://schemas.microsoft.com/office/powerpoint/2010/main" val="110920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37612" y="2383992"/>
            <a:ext cx="4716780" cy="1445260"/>
          </a:xfrm>
          <a:prstGeom prst="rect">
            <a:avLst/>
          </a:prstGeom>
        </p:spPr>
        <p:txBody>
          <a:bodyPr wrap="none">
            <a:spAutoFit/>
          </a:bodyPr>
          <a:lstStyle/>
          <a:p>
            <a:pPr algn="ctr"/>
            <a:r>
              <a:rPr lang="en-US" altLang="zh-CN" sz="4400" b="1" dirty="0"/>
              <a:t>TrANK YOU </a:t>
            </a:r>
          </a:p>
          <a:p>
            <a:pPr algn="ctr"/>
            <a:r>
              <a:rPr lang="en-US" altLang="zh-CN" sz="4400" b="1" dirty="0"/>
              <a:t>FOR WATCHING</a:t>
            </a:r>
          </a:p>
        </p:txBody>
      </p:sp>
      <p:cxnSp>
        <p:nvCxnSpPr>
          <p:cNvPr id="6" name="直接连接符 5"/>
          <p:cNvCxnSpPr/>
          <p:nvPr/>
        </p:nvCxnSpPr>
        <p:spPr>
          <a:xfrm>
            <a:off x="3852333" y="3737409"/>
            <a:ext cx="4626052" cy="0"/>
          </a:xfrm>
          <a:prstGeom prst="line">
            <a:avLst/>
          </a:prstGeom>
          <a:ln>
            <a:solidFill>
              <a:srgbClr val="1A9895"/>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90AD4D6B-EDCF-6717-C270-9A5A86AE6B26}"/>
              </a:ext>
            </a:extLst>
          </p:cNvPr>
          <p:cNvSpPr/>
          <p:nvPr/>
        </p:nvSpPr>
        <p:spPr>
          <a:xfrm>
            <a:off x="6964720" y="5631690"/>
            <a:ext cx="5136342" cy="338554"/>
          </a:xfrm>
          <a:prstGeom prst="rect">
            <a:avLst/>
          </a:prstGeom>
        </p:spPr>
        <p:txBody>
          <a:bodyPr wrap="none">
            <a:spAutoFit/>
          </a:bodyPr>
          <a:lstStyle/>
          <a:p>
            <a:pPr algn="ctr"/>
            <a:r>
              <a:rPr lang="zh-CN" altLang="en-US" sz="1600" dirty="0"/>
              <a:t>参考资料、</a:t>
            </a:r>
            <a:r>
              <a:rPr lang="en-US" altLang="zh-CN" sz="1600" dirty="0"/>
              <a:t>PPT</a:t>
            </a:r>
            <a:r>
              <a:rPr lang="zh-CN" altLang="en-US" sz="1600" dirty="0"/>
              <a:t>模板：清华大学</a:t>
            </a:r>
            <a:r>
              <a:rPr lang="en-US" altLang="zh-CN" sz="1600" dirty="0"/>
              <a:t>2021</a:t>
            </a:r>
            <a:r>
              <a:rPr lang="zh-CN" altLang="en-US" sz="1600" dirty="0"/>
              <a:t>秋季学期桥牌课堂</a:t>
            </a:r>
            <a:endParaRPr lang="en-US" altLang="zh-CN" sz="1600" dirty="0"/>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4809" y="1720840"/>
            <a:ext cx="5826291" cy="3416320"/>
          </a:xfrm>
          <a:prstGeom prst="rect">
            <a:avLst/>
          </a:prstGeom>
          <a:noFill/>
        </p:spPr>
        <p:txBody>
          <a:bodyPr wrap="square" rtlCol="0">
            <a:spAutoFit/>
          </a:bodyPr>
          <a:lstStyle/>
          <a:p>
            <a:r>
              <a:rPr lang="en-US" altLang="zh-CN" sz="5400" b="1" dirty="0">
                <a:solidFill>
                  <a:schemeClr val="bg1"/>
                </a:solidFill>
              </a:rPr>
              <a:t>Appendix</a:t>
            </a:r>
          </a:p>
          <a:p>
            <a:r>
              <a:rPr lang="zh-CN" altLang="en-US" sz="5400" dirty="0">
                <a:solidFill>
                  <a:schemeClr val="bg1"/>
                </a:solidFill>
              </a:rPr>
              <a:t>桥牌</a:t>
            </a:r>
            <a:r>
              <a:rPr lang="en-US" altLang="zh-CN" sz="5400" dirty="0">
                <a:solidFill>
                  <a:schemeClr val="bg1"/>
                </a:solidFill>
              </a:rPr>
              <a:t>1</a:t>
            </a:r>
            <a:r>
              <a:rPr lang="zh-CN" altLang="en-US" sz="5400" dirty="0">
                <a:solidFill>
                  <a:schemeClr val="bg1"/>
                </a:solidFill>
              </a:rPr>
              <a:t>阶高花开叫后的简单自然体系应叫理论</a:t>
            </a:r>
          </a:p>
        </p:txBody>
      </p:sp>
      <p:cxnSp>
        <p:nvCxnSpPr>
          <p:cNvPr id="4" name="直接连接符 3"/>
          <p:cNvCxnSpPr/>
          <p:nvPr/>
        </p:nvCxnSpPr>
        <p:spPr>
          <a:xfrm>
            <a:off x="424208" y="1895931"/>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sz="4000" kern="1200" dirty="0">
                <a:solidFill>
                  <a:srgbClr val="1A9895"/>
                </a:solidFill>
                <a:latin typeface="微软雅黑" panose="020B0503020204020204" charset="-122"/>
                <a:ea typeface="微软雅黑" panose="020B0503020204020204" charset="-122"/>
                <a:cs typeface="+mj-cs"/>
              </a:rPr>
              <a:t>1</a:t>
            </a:r>
            <a:r>
              <a:rPr lang="zh-CN" altLang="en-US" sz="4000" kern="1200" dirty="0">
                <a:solidFill>
                  <a:srgbClr val="1A9895"/>
                </a:solidFill>
                <a:latin typeface="微软雅黑" panose="020B0503020204020204" charset="-122"/>
                <a:ea typeface="微软雅黑" panose="020B0503020204020204" charset="-122"/>
                <a:cs typeface="+mj-cs"/>
              </a:rPr>
              <a:t>阶高花开叫之后</a:t>
            </a:r>
          </a:p>
        </p:txBody>
      </p:sp>
      <p:pic>
        <p:nvPicPr>
          <p:cNvPr id="100" name="图片 99"/>
          <p:cNvPicPr/>
          <p:nvPr>
            <p:custDataLst>
              <p:tags r:id="rId1"/>
            </p:custDataLst>
          </p:nvPr>
        </p:nvPicPr>
        <p:blipFill>
          <a:blip r:embed="rId5"/>
          <a:srcRect t="25306" r="63543" b="18161"/>
          <a:stretch>
            <a:fillRect/>
          </a:stretch>
        </p:blipFill>
        <p:spPr>
          <a:xfrm>
            <a:off x="10175875" y="3811905"/>
            <a:ext cx="1802765" cy="2454275"/>
          </a:xfrm>
          <a:prstGeom prst="rect">
            <a:avLst/>
          </a:prstGeom>
          <a:noFill/>
          <a:ln w="9525">
            <a:noFill/>
          </a:ln>
        </p:spPr>
      </p:pic>
      <p:pic>
        <p:nvPicPr>
          <p:cNvPr id="102" name="图片 101"/>
          <p:cNvPicPr/>
          <p:nvPr/>
        </p:nvPicPr>
        <p:blipFill>
          <a:blip r:embed="rId6"/>
          <a:srcRect l="76150" t="2018"/>
          <a:stretch>
            <a:fillRect/>
          </a:stretch>
        </p:blipFill>
        <p:spPr>
          <a:xfrm>
            <a:off x="280670" y="3489325"/>
            <a:ext cx="1489710" cy="3100070"/>
          </a:xfrm>
          <a:prstGeom prst="rect">
            <a:avLst/>
          </a:prstGeom>
          <a:noFill/>
          <a:ln w="9525">
            <a:noFill/>
          </a:ln>
        </p:spPr>
      </p:pic>
      <p:sp>
        <p:nvSpPr>
          <p:cNvPr id="2" name="文本框 1"/>
          <p:cNvSpPr txBox="1"/>
          <p:nvPr/>
        </p:nvSpPr>
        <p:spPr>
          <a:xfrm>
            <a:off x="2049780" y="1221105"/>
            <a:ext cx="7973060" cy="2183765"/>
          </a:xfrm>
          <a:prstGeom prst="rect">
            <a:avLst/>
          </a:prstGeom>
          <a:noFill/>
        </p:spPr>
        <p:txBody>
          <a:bodyPr wrap="square" rtlCol="0">
            <a:spAutoFit/>
          </a:bodyPr>
          <a:lstStyle/>
          <a:p>
            <a:r>
              <a:rPr lang="zh-CN" altLang="en-US" sz="2800" b="1"/>
              <a:t>一</a:t>
            </a:r>
            <a:r>
              <a:rPr lang="en-US" altLang="zh-CN" sz="2800" b="1"/>
              <a:t>.</a:t>
            </a:r>
            <a:r>
              <a:rPr lang="zh-CN" altLang="en-US" sz="2800" b="1"/>
              <a:t>弱牌不叫</a:t>
            </a:r>
          </a:p>
          <a:p>
            <a:pPr lvl="1"/>
            <a:r>
              <a:rPr lang="zh-CN" altLang="en-US" b="1"/>
              <a:t>应叫方不足</a:t>
            </a:r>
            <a:r>
              <a:rPr lang="en-US" altLang="zh-CN" b="1"/>
              <a:t>6</a:t>
            </a:r>
            <a:r>
              <a:rPr lang="zh-CN" altLang="en-US" b="1"/>
              <a:t>点时，应该不叫。</a:t>
            </a:r>
          </a:p>
          <a:p>
            <a:pPr lvl="1"/>
            <a:r>
              <a:rPr lang="zh-CN" altLang="en-US" b="1"/>
              <a:t>例：搭档开叫</a:t>
            </a:r>
            <a:r>
              <a:rPr lang="en-US" altLang="zh-CN" b="1"/>
              <a:t>1</a:t>
            </a:r>
            <a:r>
              <a:rPr lang="zh-CN" altLang="en-US" dirty="0">
                <a:solidFill>
                  <a:srgbClr val="FF0000"/>
                </a:solidFill>
                <a:latin typeface="微软雅黑" panose="020B0503020204020204" charset="-122"/>
                <a:ea typeface="微软雅黑" panose="020B0503020204020204" charset="-122"/>
                <a:sym typeface="+mn-ea"/>
              </a:rPr>
              <a:t>♥</a:t>
            </a:r>
            <a:r>
              <a:rPr lang="zh-CN" altLang="en-US" b="1"/>
              <a:t>，你持牌如下：</a:t>
            </a:r>
          </a:p>
          <a:p>
            <a:pPr lvl="1" algn="ctr"/>
            <a:r>
              <a:rPr lang="zh-CN" altLang="en-US" dirty="0">
                <a:latin typeface="微软雅黑" panose="020B0503020204020204" charset="-122"/>
                <a:ea typeface="微软雅黑" panose="020B0503020204020204" charset="-122"/>
                <a:sym typeface="+mn-ea"/>
              </a:rPr>
              <a:t>♠</a:t>
            </a:r>
            <a:r>
              <a:rPr lang="en-US" altLang="zh-CN" b="1"/>
              <a:t>872 </a:t>
            </a:r>
            <a:r>
              <a:rPr lang="zh-CN" altLang="en-US" dirty="0">
                <a:solidFill>
                  <a:srgbClr val="FF0000"/>
                </a:solidFill>
                <a:latin typeface="微软雅黑" panose="020B0503020204020204" charset="-122"/>
                <a:ea typeface="微软雅黑" panose="020B0503020204020204" charset="-122"/>
                <a:sym typeface="+mn-ea"/>
              </a:rPr>
              <a:t>♥</a:t>
            </a:r>
            <a:r>
              <a:rPr lang="en-US" altLang="zh-CN" b="1"/>
              <a:t>732 </a:t>
            </a:r>
            <a:r>
              <a:rPr lang="zh-CN" altLang="en-US" dirty="0">
                <a:solidFill>
                  <a:srgbClr val="FF0000"/>
                </a:solidFill>
                <a:latin typeface="微软雅黑" panose="020B0503020204020204" charset="-122"/>
                <a:ea typeface="微软雅黑" panose="020B0503020204020204" charset="-122"/>
                <a:sym typeface="+mn-ea"/>
              </a:rPr>
              <a:t>♦</a:t>
            </a:r>
            <a:r>
              <a:rPr lang="en-US" altLang="zh-CN" b="1"/>
              <a:t>Q62 </a:t>
            </a:r>
            <a:r>
              <a:rPr lang="zh-CN" altLang="en-US" dirty="0">
                <a:latin typeface="微软雅黑" panose="020B0503020204020204" charset="-122"/>
                <a:ea typeface="微软雅黑" panose="020B0503020204020204" charset="-122"/>
                <a:sym typeface="+mn-ea"/>
              </a:rPr>
              <a:t>♣</a:t>
            </a:r>
            <a:r>
              <a:rPr lang="en-US" altLang="zh-CN" b="1"/>
              <a:t>JT43</a:t>
            </a:r>
          </a:p>
          <a:p>
            <a:pPr lvl="1" algn="l"/>
            <a:r>
              <a:rPr lang="zh-CN" altLang="en-US" b="1"/>
              <a:t>只有</a:t>
            </a:r>
            <a:r>
              <a:rPr lang="en-US" altLang="zh-CN" b="1"/>
              <a:t>4</a:t>
            </a:r>
            <a:r>
              <a:rPr lang="zh-CN" altLang="en-US" b="1"/>
              <a:t>点。不管对开叫花色有没有支持，都应该不叫。</a:t>
            </a:r>
            <a:endParaRPr lang="zh-CN" altLang="en-US"/>
          </a:p>
          <a:p>
            <a:pPr lvl="1"/>
            <a:endParaRPr lang="zh-CN" altLang="en-US"/>
          </a:p>
          <a:p>
            <a:pPr lvl="1"/>
            <a:endParaRPr lang="zh-CN" altLang="en-US"/>
          </a:p>
        </p:txBody>
      </p:sp>
      <p:pic>
        <p:nvPicPr>
          <p:cNvPr id="8" name="图片 7" descr="3b32313538343139393bc1b7cfb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49780" y="2170430"/>
            <a:ext cx="566420" cy="566420"/>
          </a:xfrm>
          <a:prstGeom prst="rect">
            <a:avLst/>
          </a:prstGeom>
        </p:spPr>
      </p:pic>
      <p:sp>
        <p:nvSpPr>
          <p:cNvPr id="9" name="文本框 8"/>
          <p:cNvSpPr txBox="1"/>
          <p:nvPr/>
        </p:nvSpPr>
        <p:spPr>
          <a:xfrm>
            <a:off x="2049780" y="2869565"/>
            <a:ext cx="7759065" cy="1630045"/>
          </a:xfrm>
          <a:prstGeom prst="rect">
            <a:avLst/>
          </a:prstGeom>
          <a:noFill/>
        </p:spPr>
        <p:txBody>
          <a:bodyPr wrap="square" rtlCol="0">
            <a:spAutoFit/>
          </a:bodyPr>
          <a:lstStyle/>
          <a:p>
            <a:pPr algn="l">
              <a:buClrTx/>
              <a:buSzTx/>
              <a:buFontTx/>
            </a:pPr>
            <a:r>
              <a:rPr lang="zh-CN" altLang="en-US" sz="2800" b="1"/>
              <a:t>二.有支持就加叫</a:t>
            </a:r>
          </a:p>
          <a:p>
            <a:pPr lvl="1"/>
            <a:r>
              <a:rPr lang="zh-CN" altLang="en-US" b="1"/>
              <a:t>应叫人对开叫高花有</a:t>
            </a:r>
            <a:r>
              <a:rPr lang="en-US" altLang="zh-CN" b="1">
                <a:solidFill>
                  <a:srgbClr val="1A9895"/>
                </a:solidFill>
              </a:rPr>
              <a:t>3</a:t>
            </a:r>
            <a:r>
              <a:rPr lang="zh-CN" altLang="en-US" b="1">
                <a:solidFill>
                  <a:srgbClr val="1A9895"/>
                </a:solidFill>
              </a:rPr>
              <a:t>张以上支持，</a:t>
            </a:r>
            <a:r>
              <a:rPr lang="en-US" altLang="zh-CN" b="1">
                <a:solidFill>
                  <a:srgbClr val="1A9895"/>
                </a:solidFill>
              </a:rPr>
              <a:t>6-11</a:t>
            </a:r>
            <a:r>
              <a:rPr lang="zh-CN" altLang="en-US" b="1">
                <a:solidFill>
                  <a:srgbClr val="1A9895"/>
                </a:solidFill>
              </a:rPr>
              <a:t>点</a:t>
            </a:r>
            <a:r>
              <a:rPr lang="zh-CN" altLang="en-US" b="1"/>
              <a:t>，但是不足开叫实力的时候，应该立刻加叫开叫高花，一口叫清高花配合和点力范围。</a:t>
            </a:r>
          </a:p>
          <a:p>
            <a:pPr lvl="1"/>
            <a:r>
              <a:rPr lang="zh-CN" altLang="en-US" b="1"/>
              <a:t>开叫人此时可以根据联手的牌力选择</a:t>
            </a:r>
            <a:r>
              <a:rPr lang="zh-CN" altLang="en-US" b="1">
                <a:solidFill>
                  <a:srgbClr val="FF0000"/>
                </a:solidFill>
              </a:rPr>
              <a:t>进局、邀请或者止叫</a:t>
            </a:r>
            <a:r>
              <a:rPr lang="zh-CN" altLang="en-US" b="1"/>
              <a:t>。</a:t>
            </a:r>
          </a:p>
          <a:p>
            <a:pPr lvl="1"/>
            <a:endParaRPr lang="zh-CN" altLang="en-US" b="1"/>
          </a:p>
        </p:txBody>
      </p:sp>
      <p:graphicFrame>
        <p:nvGraphicFramePr>
          <p:cNvPr id="12" name="表格 11"/>
          <p:cNvGraphicFramePr/>
          <p:nvPr>
            <p:custDataLst>
              <p:tags r:id="rId2"/>
            </p:custDataLst>
          </p:nvPr>
        </p:nvGraphicFramePr>
        <p:xfrm>
          <a:off x="2760663" y="4262022"/>
          <a:ext cx="6102985" cy="2231074"/>
        </p:xfrm>
        <a:graphic>
          <a:graphicData uri="http://schemas.openxmlformats.org/drawingml/2006/table">
            <a:tbl>
              <a:tblPr firstRow="1" bandRow="1">
                <a:tableStyleId>{5C22544A-7EE6-4342-B048-85BDC9FD1C3A}</a:tableStyleId>
              </a:tblPr>
              <a:tblGrid>
                <a:gridCol w="1336040">
                  <a:extLst>
                    <a:ext uri="{9D8B030D-6E8A-4147-A177-3AD203B41FA5}">
                      <a16:colId xmlns:a16="http://schemas.microsoft.com/office/drawing/2014/main" val="20000"/>
                    </a:ext>
                  </a:extLst>
                </a:gridCol>
                <a:gridCol w="1287780">
                  <a:extLst>
                    <a:ext uri="{9D8B030D-6E8A-4147-A177-3AD203B41FA5}">
                      <a16:colId xmlns:a16="http://schemas.microsoft.com/office/drawing/2014/main" val="20001"/>
                    </a:ext>
                  </a:extLst>
                </a:gridCol>
                <a:gridCol w="3479165">
                  <a:extLst>
                    <a:ext uri="{9D8B030D-6E8A-4147-A177-3AD203B41FA5}">
                      <a16:colId xmlns:a16="http://schemas.microsoft.com/office/drawing/2014/main" val="20002"/>
                    </a:ext>
                  </a:extLst>
                </a:gridCol>
              </a:tblGrid>
              <a:tr h="544830">
                <a:tc>
                  <a:txBody>
                    <a:bodyPr/>
                    <a:lstStyle/>
                    <a:p>
                      <a:pPr algn="ctr">
                        <a:lnSpc>
                          <a:spcPct val="120000"/>
                        </a:lnSpc>
                        <a:spcBef>
                          <a:spcPts val="0"/>
                        </a:spcBef>
                        <a:spcAft>
                          <a:spcPts val="0"/>
                        </a:spcAft>
                        <a:buClrTx/>
                        <a:buSzTx/>
                        <a:buFontTx/>
                        <a:buNone/>
                      </a:pPr>
                      <a:r>
                        <a:rPr lang="zh-CN" altLang="en-US" sz="1900" b="1" spc="120">
                          <a:solidFill>
                            <a:srgbClr val="404040"/>
                          </a:solidFill>
                          <a:latin typeface="微软雅黑" panose="020B0503020204020204" charset="-122"/>
                          <a:ea typeface="微软雅黑" panose="020B0503020204020204" charset="-122"/>
                          <a:cs typeface="微软雅黑" panose="020B0503020204020204" charset="-122"/>
                        </a:rPr>
                        <a:t>简称</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lstStyle/>
                    <a:p>
                      <a:pPr indent="0" algn="l">
                        <a:lnSpc>
                          <a:spcPct val="120000"/>
                        </a:lnSpc>
                        <a:spcBef>
                          <a:spcPts val="0"/>
                        </a:spcBef>
                        <a:spcAft>
                          <a:spcPts val="0"/>
                        </a:spcAft>
                        <a:buNone/>
                      </a:pPr>
                      <a:r>
                        <a:rPr lang="zh-CN" altLang="en-US" sz="1900" b="1" spc="120">
                          <a:solidFill>
                            <a:srgbClr val="404040"/>
                          </a:solidFill>
                          <a:latin typeface="微软雅黑" panose="020B0503020204020204" charset="-122"/>
                          <a:ea typeface="微软雅黑" panose="020B0503020204020204" charset="-122"/>
                          <a:cs typeface="微软雅黑" panose="020B0503020204020204" charset="-122"/>
                        </a:rPr>
                        <a:t>叫牌</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lstStyle/>
                    <a:p>
                      <a:pPr algn="ctr">
                        <a:lnSpc>
                          <a:spcPct val="120000"/>
                        </a:lnSpc>
                        <a:spcBef>
                          <a:spcPts val="0"/>
                        </a:spcBef>
                        <a:spcAft>
                          <a:spcPts val="0"/>
                        </a:spcAft>
                        <a:buClrTx/>
                        <a:buSzTx/>
                        <a:buFontTx/>
                        <a:buNone/>
                      </a:pPr>
                      <a:r>
                        <a:rPr lang="zh-CN" altLang="en-US" sz="1900" b="1" spc="120">
                          <a:solidFill>
                            <a:srgbClr val="404040"/>
                          </a:solidFill>
                          <a:latin typeface="微软雅黑" panose="020B0503020204020204" charset="-122"/>
                          <a:ea typeface="微软雅黑" panose="020B0503020204020204" charset="-122"/>
                          <a:cs typeface="微软雅黑" panose="020B0503020204020204" charset="-122"/>
                        </a:rPr>
                        <a:t>使用条件</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extLst>
                  <a:ext uri="{0D108BD9-81ED-4DB2-BD59-A6C34878D82A}">
                    <a16:rowId xmlns:a16="http://schemas.microsoft.com/office/drawing/2014/main" val="10000"/>
                  </a:ext>
                </a:extLst>
              </a:tr>
              <a:tr h="544830">
                <a:tc>
                  <a:txBody>
                    <a:bodyPr/>
                    <a:lstStyle/>
                    <a:p>
                      <a:pPr algn="ctr">
                        <a:lnSpc>
                          <a:spcPct val="120000"/>
                        </a:lnSpc>
                        <a:spcBef>
                          <a:spcPts val="0"/>
                        </a:spcBef>
                        <a:spcAft>
                          <a:spcPts val="0"/>
                        </a:spcAft>
                        <a:buClrTx/>
                        <a:buSzTx/>
                        <a:buFontTx/>
                        <a:buNone/>
                      </a:pPr>
                      <a:r>
                        <a:rPr lang="zh-CN" altLang="en-US" sz="1600" spc="130">
                          <a:solidFill>
                            <a:srgbClr val="404040"/>
                          </a:solidFill>
                          <a:latin typeface="微软雅黑" panose="020B0503020204020204" charset="-122"/>
                          <a:ea typeface="微软雅黑" panose="020B0503020204020204" charset="-122"/>
                          <a:sym typeface="+mn-ea"/>
                        </a:rPr>
                        <a:t>简单加叫</a:t>
                      </a:r>
                      <a:endParaRPr lang="en-US" altLang="zh-CN" sz="16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lstStyle/>
                    <a:p>
                      <a:pPr indent="0" algn="l">
                        <a:lnSpc>
                          <a:spcPct val="120000"/>
                        </a:lnSpc>
                        <a:spcBef>
                          <a:spcPts val="0"/>
                        </a:spcBef>
                        <a:spcAft>
                          <a:spcPts val="0"/>
                        </a:spcAft>
                        <a:buNone/>
                      </a:pPr>
                      <a:r>
                        <a:rPr lang="en-US" altLang="zh-CN" sz="1600" spc="130">
                          <a:solidFill>
                            <a:srgbClr val="646464"/>
                          </a:solidFill>
                          <a:latin typeface="微软雅黑" panose="020B0503020204020204" charset="-122"/>
                          <a:ea typeface="微软雅黑" panose="020B0503020204020204" charset="-122"/>
                          <a:sym typeface="+mn-ea"/>
                        </a:rPr>
                        <a:t>2</a:t>
                      </a:r>
                      <a:r>
                        <a:rPr lang="zh-CN" altLang="en-US" sz="1600" dirty="0">
                          <a:solidFill>
                            <a:srgbClr val="FF0000"/>
                          </a:solidFill>
                          <a:latin typeface="微软雅黑" panose="020B0503020204020204" charset="-122"/>
                          <a:ea typeface="微软雅黑" panose="020B0503020204020204" charset="-122"/>
                          <a:sym typeface="+mn-ea"/>
                        </a:rPr>
                        <a:t>♥</a:t>
                      </a:r>
                      <a:r>
                        <a:rPr lang="en-US" altLang="zh-CN" sz="1600" spc="130">
                          <a:solidFill>
                            <a:srgbClr val="646464"/>
                          </a:solidFill>
                          <a:latin typeface="微软雅黑" panose="020B0503020204020204" charset="-122"/>
                          <a:ea typeface="微软雅黑" panose="020B0503020204020204" charset="-122"/>
                          <a:sym typeface="+mn-ea"/>
                        </a:rPr>
                        <a:t>/2</a:t>
                      </a:r>
                      <a:r>
                        <a:rPr lang="zh-CN" altLang="en-US" sz="1600" dirty="0">
                          <a:latin typeface="微软雅黑" panose="020B0503020204020204" charset="-122"/>
                          <a:ea typeface="微软雅黑" panose="020B0503020204020204" charset="-122"/>
                          <a:sym typeface="+mn-ea"/>
                        </a:rPr>
                        <a:t>♠</a:t>
                      </a:r>
                      <a:endParaRPr lang="en-US" altLang="zh-CN" sz="1600" b="0" spc="120">
                        <a:solidFill>
                          <a:srgbClr val="404040"/>
                        </a:solidFill>
                        <a:latin typeface="微软雅黑" panose="020B0503020204020204" charset="-122"/>
                        <a:ea typeface="微软雅黑" panose="020B0503020204020204" charset="-122"/>
                        <a:cs typeface="微软雅黑" panose="020B0503020204020204" charset="-122"/>
                      </a:endParaRP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lstStyle/>
                    <a:p>
                      <a:pPr algn="ctr">
                        <a:lnSpc>
                          <a:spcPct val="120000"/>
                        </a:lnSpc>
                        <a:spcBef>
                          <a:spcPts val="0"/>
                        </a:spcBef>
                        <a:spcAft>
                          <a:spcPts val="0"/>
                        </a:spcAft>
                        <a:buClrTx/>
                        <a:buSzTx/>
                        <a:buFontTx/>
                        <a:buNone/>
                      </a:pPr>
                      <a:r>
                        <a:rPr lang="en-US" altLang="zh-CN" sz="1600" spc="120">
                          <a:solidFill>
                            <a:srgbClr val="404040"/>
                          </a:solidFill>
                          <a:latin typeface="微软雅黑" panose="020B0503020204020204" charset="-122"/>
                          <a:ea typeface="微软雅黑" panose="020B0503020204020204" charset="-122"/>
                          <a:cs typeface="微软雅黑" panose="020B0503020204020204" charset="-122"/>
                          <a:sym typeface="+mn-ea"/>
                        </a:rPr>
                        <a:t>6-9点，有≥3张配合</a:t>
                      </a:r>
                      <a:endParaRPr lang="en-US" altLang="zh-CN" sz="16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extLst>
                  <a:ext uri="{0D108BD9-81ED-4DB2-BD59-A6C34878D82A}">
                    <a16:rowId xmlns:a16="http://schemas.microsoft.com/office/drawing/2014/main" val="10001"/>
                  </a:ext>
                </a:extLst>
              </a:tr>
              <a:tr h="508000">
                <a:tc>
                  <a:txBody>
                    <a:bodyPr/>
                    <a:lstStyle/>
                    <a:p>
                      <a:pPr indent="0" algn="ctr">
                        <a:lnSpc>
                          <a:spcPct val="120000"/>
                        </a:lnSpc>
                        <a:spcBef>
                          <a:spcPts val="0"/>
                        </a:spcBef>
                        <a:spcAft>
                          <a:spcPts val="0"/>
                        </a:spcAft>
                        <a:buNone/>
                      </a:pPr>
                      <a:r>
                        <a:rPr lang="zh-CN" altLang="en-US" sz="1600" b="0" spc="120">
                          <a:solidFill>
                            <a:srgbClr val="646464"/>
                          </a:solidFill>
                          <a:latin typeface="微软雅黑" panose="020B0503020204020204" charset="-122"/>
                          <a:ea typeface="微软雅黑" panose="020B0503020204020204" charset="-122"/>
                        </a:rPr>
                        <a:t>跳加叫</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lstStyle/>
                    <a:p>
                      <a:pPr indent="0" algn="l">
                        <a:lnSpc>
                          <a:spcPct val="120000"/>
                        </a:lnSpc>
                        <a:spcBef>
                          <a:spcPts val="0"/>
                        </a:spcBef>
                        <a:spcAft>
                          <a:spcPts val="0"/>
                        </a:spcAft>
                        <a:buNone/>
                      </a:pPr>
                      <a:r>
                        <a:rPr lang="en-US" altLang="zh-CN" sz="1700" spc="130">
                          <a:solidFill>
                            <a:srgbClr val="646464"/>
                          </a:solidFill>
                          <a:latin typeface="微软雅黑" panose="020B0503020204020204" charset="-122"/>
                          <a:ea typeface="微软雅黑" panose="020B0503020204020204" charset="-122"/>
                          <a:sym typeface="+mn-ea"/>
                        </a:rPr>
                        <a:t>3</a:t>
                      </a:r>
                      <a:r>
                        <a:rPr lang="zh-CN" altLang="en-US" sz="1700" dirty="0">
                          <a:solidFill>
                            <a:srgbClr val="FF0000"/>
                          </a:solidFill>
                          <a:latin typeface="微软雅黑" panose="020B0503020204020204" charset="-122"/>
                          <a:ea typeface="微软雅黑" panose="020B0503020204020204" charset="-122"/>
                          <a:sym typeface="+mn-ea"/>
                        </a:rPr>
                        <a:t>♥</a:t>
                      </a:r>
                      <a:r>
                        <a:rPr lang="en-US" altLang="zh-CN" sz="1700" spc="130">
                          <a:solidFill>
                            <a:srgbClr val="646464"/>
                          </a:solidFill>
                          <a:latin typeface="微软雅黑" panose="020B0503020204020204" charset="-122"/>
                          <a:ea typeface="微软雅黑" panose="020B0503020204020204" charset="-122"/>
                          <a:sym typeface="+mn-ea"/>
                        </a:rPr>
                        <a:t>/3</a:t>
                      </a:r>
                      <a:r>
                        <a:rPr lang="zh-CN" altLang="en-US" sz="1700" dirty="0">
                          <a:latin typeface="微软雅黑" panose="020B0503020204020204" charset="-122"/>
                          <a:ea typeface="微软雅黑" panose="020B0503020204020204" charset="-122"/>
                          <a:sym typeface="+mn-ea"/>
                        </a:rPr>
                        <a:t>♠</a:t>
                      </a:r>
                      <a:endParaRPr lang="en-US" altLang="zh-CN" sz="1700" b="0" spc="130">
                        <a:solidFill>
                          <a:srgbClr val="404040"/>
                        </a:solidFill>
                        <a:latin typeface="微软雅黑" panose="020B0503020204020204" charset="-122"/>
                        <a:ea typeface="微软雅黑" panose="020B0503020204020204" charset="-122"/>
                      </a:endParaRP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lstStyle/>
                    <a:p>
                      <a:pPr indent="0" algn="ctr">
                        <a:lnSpc>
                          <a:spcPct val="120000"/>
                        </a:lnSpc>
                        <a:spcBef>
                          <a:spcPts val="0"/>
                        </a:spcBef>
                        <a:spcAft>
                          <a:spcPts val="0"/>
                        </a:spcAft>
                        <a:buNone/>
                      </a:pPr>
                      <a:r>
                        <a:rPr lang="en-US" altLang="zh-CN" sz="1600" b="0" spc="120">
                          <a:solidFill>
                            <a:srgbClr val="404040"/>
                          </a:solidFill>
                          <a:latin typeface="微软雅黑" panose="020B0503020204020204" charset="-122"/>
                          <a:ea typeface="微软雅黑" panose="020B0503020204020204" charset="-122"/>
                          <a:cs typeface="微软雅黑" panose="020B0503020204020204" charset="-122"/>
                        </a:rPr>
                        <a:t>10-11点，有≥3张配合，邀叫</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extLst>
                  <a:ext uri="{0D108BD9-81ED-4DB2-BD59-A6C34878D82A}">
                    <a16:rowId xmlns:a16="http://schemas.microsoft.com/office/drawing/2014/main" val="10002"/>
                  </a:ext>
                </a:extLst>
              </a:tr>
              <a:tr h="508000">
                <a:tc>
                  <a:txBody>
                    <a:bodyPr/>
                    <a:lstStyle/>
                    <a:p>
                      <a:pPr indent="0" algn="ctr">
                        <a:lnSpc>
                          <a:spcPct val="120000"/>
                        </a:lnSpc>
                        <a:spcBef>
                          <a:spcPts val="0"/>
                        </a:spcBef>
                        <a:spcAft>
                          <a:spcPts val="0"/>
                        </a:spcAft>
                        <a:buNone/>
                      </a:pPr>
                      <a:endParaRPr lang="zh-CN" altLang="en-US" sz="16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c>
                  <a:txBody>
                    <a:bodyPr/>
                    <a:lstStyle/>
                    <a:p>
                      <a:pPr indent="0" algn="l">
                        <a:lnSpc>
                          <a:spcPct val="120000"/>
                        </a:lnSpc>
                        <a:spcBef>
                          <a:spcPts val="0"/>
                        </a:spcBef>
                        <a:spcAft>
                          <a:spcPts val="0"/>
                        </a:spcAft>
                        <a:buNone/>
                      </a:pPr>
                      <a:r>
                        <a:rPr lang="en-US" altLang="zh-CN" sz="1700" spc="130">
                          <a:solidFill>
                            <a:srgbClr val="646464"/>
                          </a:solidFill>
                          <a:latin typeface="微软雅黑" panose="020B0503020204020204" charset="-122"/>
                          <a:ea typeface="微软雅黑" panose="020B0503020204020204" charset="-122"/>
                          <a:sym typeface="+mn-ea"/>
                        </a:rPr>
                        <a:t>4</a:t>
                      </a:r>
                      <a:r>
                        <a:rPr lang="zh-CN" altLang="en-US" sz="1700" dirty="0">
                          <a:solidFill>
                            <a:srgbClr val="FF0000"/>
                          </a:solidFill>
                          <a:latin typeface="微软雅黑" panose="020B0503020204020204" charset="-122"/>
                          <a:ea typeface="微软雅黑" panose="020B0503020204020204" charset="-122"/>
                          <a:sym typeface="+mn-ea"/>
                        </a:rPr>
                        <a:t>♥</a:t>
                      </a:r>
                      <a:r>
                        <a:rPr lang="en-US" altLang="zh-CN" sz="1700" spc="130">
                          <a:solidFill>
                            <a:srgbClr val="646464"/>
                          </a:solidFill>
                          <a:latin typeface="微软雅黑" panose="020B0503020204020204" charset="-122"/>
                          <a:ea typeface="微软雅黑" panose="020B0503020204020204" charset="-122"/>
                          <a:sym typeface="+mn-ea"/>
                        </a:rPr>
                        <a:t>/4</a:t>
                      </a:r>
                      <a:r>
                        <a:rPr lang="zh-CN" altLang="en-US" sz="1700" dirty="0">
                          <a:latin typeface="微软雅黑" panose="020B0503020204020204" charset="-122"/>
                          <a:ea typeface="微软雅黑" panose="020B0503020204020204" charset="-122"/>
                          <a:sym typeface="+mn-ea"/>
                        </a:rPr>
                        <a:t>♠</a:t>
                      </a:r>
                      <a:endParaRPr lang="en-US" altLang="zh-CN" sz="1700" b="0" spc="130">
                        <a:solidFill>
                          <a:srgbClr val="404040"/>
                        </a:solidFill>
                        <a:latin typeface="微软雅黑" panose="020B0503020204020204" charset="-122"/>
                        <a:ea typeface="微软雅黑" panose="020B0503020204020204" charset="-122"/>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c>
                  <a:txBody>
                    <a:bodyPr/>
                    <a:lstStyle/>
                    <a:p>
                      <a:pPr indent="0" algn="ctr">
                        <a:lnSpc>
                          <a:spcPct val="120000"/>
                        </a:lnSpc>
                        <a:spcBef>
                          <a:spcPts val="0"/>
                        </a:spcBef>
                        <a:spcAft>
                          <a:spcPts val="0"/>
                        </a:spcAft>
                        <a:buNone/>
                      </a:pPr>
                      <a:r>
                        <a:rPr lang="en-US" altLang="zh-CN" sz="1600" b="0" spc="120">
                          <a:solidFill>
                            <a:srgbClr val="404040"/>
                          </a:solidFill>
                          <a:latin typeface="微软雅黑" panose="020B0503020204020204" charset="-122"/>
                          <a:ea typeface="微软雅黑" panose="020B0503020204020204" charset="-122"/>
                          <a:cs typeface="微软雅黑" panose="020B0503020204020204" charset="-122"/>
                        </a:rPr>
                        <a:t>≤10</a:t>
                      </a:r>
                      <a:r>
                        <a:rPr lang="zh-CN" altLang="en-US" sz="1600" b="0" spc="120">
                          <a:solidFill>
                            <a:srgbClr val="404040"/>
                          </a:solidFill>
                          <a:latin typeface="微软雅黑" panose="020B0503020204020204" charset="-122"/>
                          <a:ea typeface="微软雅黑" panose="020B0503020204020204" charset="-122"/>
                          <a:cs typeface="微软雅黑" panose="020B0503020204020204" charset="-122"/>
                        </a:rPr>
                        <a:t>点，</a:t>
                      </a:r>
                      <a:r>
                        <a:rPr lang="en-US" altLang="zh-CN" sz="1600" b="0" spc="120">
                          <a:solidFill>
                            <a:srgbClr val="404040"/>
                          </a:solidFill>
                          <a:latin typeface="微软雅黑" panose="020B0503020204020204" charset="-122"/>
                          <a:ea typeface="微软雅黑" panose="020B0503020204020204" charset="-122"/>
                          <a:cs typeface="微软雅黑" panose="020B0503020204020204" charset="-122"/>
                        </a:rPr>
                        <a:t>≥4</a:t>
                      </a:r>
                      <a:r>
                        <a:rPr lang="zh-CN" altLang="en-US" sz="1600" b="0" spc="120">
                          <a:solidFill>
                            <a:srgbClr val="404040"/>
                          </a:solidFill>
                          <a:latin typeface="微软雅黑" panose="020B0503020204020204" charset="-122"/>
                          <a:ea typeface="微软雅黑" panose="020B0503020204020204" charset="-122"/>
                          <a:cs typeface="微软雅黑" panose="020B0503020204020204" charset="-122"/>
                        </a:rPr>
                        <a:t>张支持，有单缺</a:t>
                      </a: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 calcmode="lin" valueType="num">
                                      <p:cBhvr additive="base">
                                        <p:cTn id="3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 calcmode="lin" valueType="num">
                                      <p:cBhvr additive="base">
                                        <p:cTn id="3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anim calcmode="lin" valueType="num">
                                      <p:cBhvr additive="base">
                                        <p:cTn id="4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sz="4000" kern="1200" dirty="0">
                <a:solidFill>
                  <a:srgbClr val="1A9895"/>
                </a:solidFill>
                <a:latin typeface="微软雅黑" panose="020B0503020204020204" charset="-122"/>
                <a:ea typeface="微软雅黑" panose="020B0503020204020204" charset="-122"/>
                <a:cs typeface="+mj-cs"/>
              </a:rPr>
              <a:t>1</a:t>
            </a:r>
            <a:r>
              <a:rPr lang="zh-CN" altLang="en-US" sz="4000" kern="1200" dirty="0">
                <a:solidFill>
                  <a:srgbClr val="1A9895"/>
                </a:solidFill>
                <a:latin typeface="微软雅黑" panose="020B0503020204020204" charset="-122"/>
                <a:ea typeface="微软雅黑" panose="020B0503020204020204" charset="-122"/>
                <a:cs typeface="+mj-cs"/>
              </a:rPr>
              <a:t>阶高花开叫之后</a:t>
            </a:r>
          </a:p>
        </p:txBody>
      </p:sp>
      <p:pic>
        <p:nvPicPr>
          <p:cNvPr id="100" name="图片 99"/>
          <p:cNvPicPr/>
          <p:nvPr>
            <p:custDataLst>
              <p:tags r:id="rId1"/>
            </p:custDataLst>
          </p:nvPr>
        </p:nvPicPr>
        <p:blipFill>
          <a:blip r:embed="rId4"/>
          <a:srcRect t="25306" r="63543" b="18161"/>
          <a:stretch>
            <a:fillRect/>
          </a:stretch>
        </p:blipFill>
        <p:spPr>
          <a:xfrm>
            <a:off x="10203180" y="3876675"/>
            <a:ext cx="1802765" cy="2454275"/>
          </a:xfrm>
          <a:prstGeom prst="rect">
            <a:avLst/>
          </a:prstGeom>
          <a:noFill/>
          <a:ln w="9525">
            <a:noFill/>
          </a:ln>
        </p:spPr>
      </p:pic>
      <p:pic>
        <p:nvPicPr>
          <p:cNvPr id="102" name="图片 101"/>
          <p:cNvPicPr/>
          <p:nvPr/>
        </p:nvPicPr>
        <p:blipFill>
          <a:blip r:embed="rId5"/>
          <a:srcRect l="76150" t="2018"/>
          <a:stretch>
            <a:fillRect/>
          </a:stretch>
        </p:blipFill>
        <p:spPr>
          <a:xfrm>
            <a:off x="280670" y="3489325"/>
            <a:ext cx="1489710" cy="3100070"/>
          </a:xfrm>
          <a:prstGeom prst="rect">
            <a:avLst/>
          </a:prstGeom>
          <a:noFill/>
          <a:ln w="9525">
            <a:noFill/>
          </a:ln>
        </p:spPr>
      </p:pic>
      <p:sp>
        <p:nvSpPr>
          <p:cNvPr id="2" name="文本框 1"/>
          <p:cNvSpPr txBox="1"/>
          <p:nvPr/>
        </p:nvSpPr>
        <p:spPr>
          <a:xfrm>
            <a:off x="1770380" y="1140460"/>
            <a:ext cx="8613775" cy="5539105"/>
          </a:xfrm>
          <a:prstGeom prst="rect">
            <a:avLst/>
          </a:prstGeom>
          <a:noFill/>
        </p:spPr>
        <p:txBody>
          <a:bodyPr wrap="square" rtlCol="0">
            <a:spAutoFit/>
          </a:bodyPr>
          <a:lstStyle/>
          <a:p>
            <a:r>
              <a:rPr lang="en-US" altLang="zh-CN" sz="2800" b="1"/>
              <a:t>1.</a:t>
            </a:r>
            <a:r>
              <a:rPr lang="zh-CN" altLang="en-US" sz="2800" b="1"/>
              <a:t>简单加叫</a:t>
            </a:r>
            <a:r>
              <a:rPr lang="en-US" altLang="zh-CN" sz="2800" b="1"/>
              <a:t>1</a:t>
            </a:r>
            <a:r>
              <a:rPr lang="zh-CN" altLang="en-US" sz="2800" dirty="0">
                <a:solidFill>
                  <a:srgbClr val="FF0000"/>
                </a:solidFill>
                <a:latin typeface="微软雅黑" panose="020B0503020204020204" charset="-122"/>
                <a:ea typeface="微软雅黑" panose="020B0503020204020204" charset="-122"/>
                <a:sym typeface="+mn-ea"/>
              </a:rPr>
              <a:t>♥</a:t>
            </a:r>
            <a:r>
              <a:rPr lang="en-US" altLang="zh-CN" sz="2800" b="1"/>
              <a:t>/1</a:t>
            </a:r>
            <a:r>
              <a:rPr lang="zh-CN" altLang="en-US" sz="2800" dirty="0">
                <a:latin typeface="微软雅黑" panose="020B0503020204020204" charset="-122"/>
                <a:ea typeface="微软雅黑" panose="020B0503020204020204" charset="-122"/>
                <a:sym typeface="+mn-ea"/>
              </a:rPr>
              <a:t>♠</a:t>
            </a:r>
            <a:r>
              <a:rPr lang="en-US" altLang="zh-CN" sz="2800" b="1"/>
              <a:t>-2</a:t>
            </a:r>
            <a:r>
              <a:rPr lang="zh-CN" altLang="en-US" sz="2800" dirty="0">
                <a:solidFill>
                  <a:srgbClr val="FF0000"/>
                </a:solidFill>
                <a:latin typeface="微软雅黑" panose="020B0503020204020204" charset="-122"/>
                <a:ea typeface="微软雅黑" panose="020B0503020204020204" charset="-122"/>
                <a:sym typeface="+mn-ea"/>
              </a:rPr>
              <a:t>♥</a:t>
            </a:r>
            <a:r>
              <a:rPr lang="en-US" altLang="zh-CN" sz="2800" b="1"/>
              <a:t>/2</a:t>
            </a:r>
            <a:r>
              <a:rPr lang="zh-CN" altLang="en-US" sz="2800" dirty="0">
                <a:latin typeface="微软雅黑" panose="020B0503020204020204" charset="-122"/>
                <a:ea typeface="微软雅黑" panose="020B0503020204020204" charset="-122"/>
                <a:sym typeface="+mn-ea"/>
              </a:rPr>
              <a:t>♠</a:t>
            </a:r>
            <a:endParaRPr lang="en-US" altLang="zh-CN" sz="2800" b="1"/>
          </a:p>
          <a:p>
            <a:pPr lvl="1"/>
            <a:r>
              <a:rPr lang="zh-CN" altLang="en-US" b="1"/>
              <a:t>应叫方持有</a:t>
            </a:r>
            <a:r>
              <a:rPr lang="en-US" altLang="zh-CN" b="1">
                <a:solidFill>
                  <a:srgbClr val="1A9895"/>
                </a:solidFill>
              </a:rPr>
              <a:t>6-9</a:t>
            </a:r>
            <a:r>
              <a:rPr lang="zh-CN" altLang="en-US" b="1">
                <a:solidFill>
                  <a:srgbClr val="1A9895"/>
                </a:solidFill>
              </a:rPr>
              <a:t>点，对开叫高花有</a:t>
            </a:r>
            <a:r>
              <a:rPr lang="en-US" altLang="zh-CN" b="1">
                <a:solidFill>
                  <a:srgbClr val="1A9895"/>
                </a:solidFill>
              </a:rPr>
              <a:t>3</a:t>
            </a:r>
            <a:r>
              <a:rPr lang="zh-CN" altLang="en-US" b="1">
                <a:solidFill>
                  <a:srgbClr val="1A9895"/>
                </a:solidFill>
              </a:rPr>
              <a:t>张以上支持</a:t>
            </a:r>
            <a:r>
              <a:rPr lang="zh-CN" altLang="en-US" b="1"/>
              <a:t>时，应该将</a:t>
            </a:r>
            <a:r>
              <a:rPr lang="en-US" altLang="zh-CN" b="1"/>
              <a:t>1</a:t>
            </a:r>
            <a:r>
              <a:rPr lang="zh-CN" altLang="en-US" b="1"/>
              <a:t>阶高花开叫简单加叫到</a:t>
            </a:r>
            <a:r>
              <a:rPr lang="en-US" altLang="zh-CN" b="1"/>
              <a:t>2</a:t>
            </a:r>
            <a:r>
              <a:rPr lang="zh-CN" altLang="en-US" b="1"/>
              <a:t>阶。</a:t>
            </a:r>
          </a:p>
          <a:p>
            <a:pPr lvl="1"/>
            <a:r>
              <a:rPr lang="zh-CN" altLang="en-US" b="1"/>
              <a:t>例：搭档开叫</a:t>
            </a:r>
            <a:r>
              <a:rPr lang="en-US" altLang="zh-CN" b="1"/>
              <a:t>1</a:t>
            </a:r>
            <a:r>
              <a:rPr lang="zh-CN" altLang="en-US" dirty="0">
                <a:solidFill>
                  <a:srgbClr val="FF0000"/>
                </a:solidFill>
                <a:latin typeface="微软雅黑" panose="020B0503020204020204" charset="-122"/>
                <a:ea typeface="微软雅黑" panose="020B0503020204020204" charset="-122"/>
                <a:sym typeface="+mn-ea"/>
              </a:rPr>
              <a:t>♥</a:t>
            </a:r>
            <a:r>
              <a:rPr lang="zh-CN" altLang="en-US" b="1"/>
              <a:t>，你拿着</a:t>
            </a:r>
          </a:p>
          <a:p>
            <a:pPr lvl="1" algn="ctr"/>
            <a:r>
              <a:rPr lang="zh-CN" altLang="en-US" dirty="0">
                <a:latin typeface="微软雅黑" panose="020B0503020204020204" charset="-122"/>
                <a:ea typeface="微软雅黑" panose="020B0503020204020204" charset="-122"/>
                <a:sym typeface="+mn-ea"/>
              </a:rPr>
              <a:t>♠</a:t>
            </a:r>
            <a:r>
              <a:rPr lang="en-US" altLang="zh-CN" b="1"/>
              <a:t> 87 </a:t>
            </a:r>
            <a:r>
              <a:rPr lang="zh-CN" altLang="en-US" dirty="0">
                <a:solidFill>
                  <a:srgbClr val="FF0000"/>
                </a:solidFill>
                <a:latin typeface="微软雅黑" panose="020B0503020204020204" charset="-122"/>
                <a:ea typeface="微软雅黑" panose="020B0503020204020204" charset="-122"/>
                <a:sym typeface="+mn-ea"/>
              </a:rPr>
              <a:t>♥</a:t>
            </a:r>
            <a:r>
              <a:rPr lang="en-US" altLang="zh-CN" b="1"/>
              <a:t> AJ2 </a:t>
            </a:r>
            <a:r>
              <a:rPr lang="zh-CN" altLang="en-US" dirty="0">
                <a:solidFill>
                  <a:srgbClr val="FF0000"/>
                </a:solidFill>
                <a:latin typeface="微软雅黑" panose="020B0503020204020204" charset="-122"/>
                <a:ea typeface="微软雅黑" panose="020B0503020204020204" charset="-122"/>
                <a:sym typeface="+mn-ea"/>
              </a:rPr>
              <a:t>♦</a:t>
            </a:r>
            <a:r>
              <a:rPr lang="en-US" altLang="zh-CN" b="1"/>
              <a:t> QJ64 </a:t>
            </a:r>
            <a:r>
              <a:rPr lang="zh-CN" altLang="en-US" dirty="0">
                <a:latin typeface="微软雅黑" panose="020B0503020204020204" charset="-122"/>
                <a:ea typeface="微软雅黑" panose="020B0503020204020204" charset="-122"/>
                <a:sym typeface="+mn-ea"/>
              </a:rPr>
              <a:t>♣</a:t>
            </a:r>
            <a:r>
              <a:rPr lang="en-US" altLang="zh-CN" b="1"/>
              <a:t>T943</a:t>
            </a:r>
          </a:p>
          <a:p>
            <a:pPr lvl="1" algn="l"/>
            <a:r>
              <a:rPr lang="en-US" altLang="zh-CN" b="1"/>
              <a:t>8</a:t>
            </a:r>
            <a:r>
              <a:rPr lang="zh-CN" altLang="en-US" b="1"/>
              <a:t>点，有</a:t>
            </a:r>
            <a:r>
              <a:rPr lang="en-US" altLang="zh-CN" b="1"/>
              <a:t>3</a:t>
            </a:r>
            <a:r>
              <a:rPr lang="zh-CN" altLang="en-US" b="1"/>
              <a:t>张红心支持，加叫</a:t>
            </a:r>
            <a:r>
              <a:rPr lang="en-US" altLang="zh-CN" b="1"/>
              <a:t>2</a:t>
            </a:r>
            <a:r>
              <a:rPr lang="zh-CN" altLang="en-US" dirty="0">
                <a:solidFill>
                  <a:srgbClr val="FF0000"/>
                </a:solidFill>
                <a:latin typeface="微软雅黑" panose="020B0503020204020204" charset="-122"/>
                <a:ea typeface="微软雅黑" panose="020B0503020204020204" charset="-122"/>
                <a:sym typeface="+mn-ea"/>
              </a:rPr>
              <a:t>♥</a:t>
            </a:r>
            <a:r>
              <a:rPr lang="zh-CN" altLang="en-US" b="1"/>
              <a:t>。</a:t>
            </a:r>
          </a:p>
          <a:p>
            <a:pPr marL="0" lvl="0" indent="0" algn="l">
              <a:buNone/>
            </a:pPr>
            <a:r>
              <a:rPr lang="en-US" altLang="zh-CN" sz="2800" b="1">
                <a:solidFill>
                  <a:schemeClr val="tx1"/>
                </a:solidFill>
              </a:rPr>
              <a:t>2.</a:t>
            </a:r>
            <a:r>
              <a:rPr lang="zh-CN" altLang="en-US" sz="2800" b="1">
                <a:solidFill>
                  <a:schemeClr val="tx1"/>
                </a:solidFill>
              </a:rPr>
              <a:t>邀请性跳加叫</a:t>
            </a:r>
            <a:r>
              <a:rPr lang="en-US" altLang="zh-CN" sz="2800" b="1">
                <a:sym typeface="+mn-ea"/>
              </a:rPr>
              <a:t>1</a:t>
            </a:r>
            <a:r>
              <a:rPr lang="zh-CN" altLang="en-US" sz="2800" dirty="0">
                <a:solidFill>
                  <a:srgbClr val="FF0000"/>
                </a:solidFill>
                <a:latin typeface="微软雅黑" panose="020B0503020204020204" charset="-122"/>
                <a:ea typeface="微软雅黑" panose="020B0503020204020204" charset="-122"/>
                <a:sym typeface="+mn-ea"/>
              </a:rPr>
              <a:t>♥</a:t>
            </a:r>
            <a:r>
              <a:rPr lang="en-US" altLang="zh-CN" sz="2800" b="1">
                <a:sym typeface="+mn-ea"/>
              </a:rPr>
              <a:t>/1</a:t>
            </a:r>
            <a:r>
              <a:rPr lang="zh-CN" altLang="en-US" sz="2800" dirty="0">
                <a:latin typeface="微软雅黑" panose="020B0503020204020204" charset="-122"/>
                <a:ea typeface="微软雅黑" panose="020B0503020204020204" charset="-122"/>
                <a:sym typeface="+mn-ea"/>
              </a:rPr>
              <a:t>♠</a:t>
            </a:r>
            <a:r>
              <a:rPr lang="en-US" altLang="zh-CN" sz="2800" b="1">
                <a:sym typeface="+mn-ea"/>
              </a:rPr>
              <a:t>-3</a:t>
            </a:r>
            <a:r>
              <a:rPr lang="zh-CN" altLang="en-US" sz="2800" dirty="0">
                <a:solidFill>
                  <a:srgbClr val="FF0000"/>
                </a:solidFill>
                <a:latin typeface="微软雅黑" panose="020B0503020204020204" charset="-122"/>
                <a:ea typeface="微软雅黑" panose="020B0503020204020204" charset="-122"/>
                <a:sym typeface="+mn-ea"/>
              </a:rPr>
              <a:t>♥</a:t>
            </a:r>
            <a:r>
              <a:rPr lang="en-US" altLang="zh-CN" sz="2800" b="1">
                <a:sym typeface="+mn-ea"/>
              </a:rPr>
              <a:t>/3</a:t>
            </a:r>
            <a:r>
              <a:rPr lang="zh-CN" altLang="en-US" sz="2800" dirty="0">
                <a:latin typeface="微软雅黑" panose="020B0503020204020204" charset="-122"/>
                <a:ea typeface="微软雅黑" panose="020B0503020204020204" charset="-122"/>
                <a:sym typeface="+mn-ea"/>
              </a:rPr>
              <a:t>♠</a:t>
            </a:r>
            <a:endParaRPr lang="en-US" altLang="zh-CN" sz="2800" b="1">
              <a:sym typeface="+mn-ea"/>
            </a:endParaRPr>
          </a:p>
          <a:p>
            <a:pPr marL="457200" lvl="1" indent="0" algn="l">
              <a:buNone/>
            </a:pPr>
            <a:r>
              <a:rPr lang="zh-CN" altLang="en-US" b="1">
                <a:sym typeface="+mn-ea"/>
              </a:rPr>
              <a:t>应叫方持有</a:t>
            </a:r>
            <a:r>
              <a:rPr lang="en-US" altLang="zh-CN" b="1">
                <a:solidFill>
                  <a:srgbClr val="1A9895"/>
                </a:solidFill>
                <a:sym typeface="+mn-ea"/>
              </a:rPr>
              <a:t>10-11</a:t>
            </a:r>
            <a:r>
              <a:rPr lang="zh-CN" altLang="en-US" b="1">
                <a:solidFill>
                  <a:srgbClr val="1A9895"/>
                </a:solidFill>
                <a:sym typeface="+mn-ea"/>
              </a:rPr>
              <a:t>点，对开叫高花有</a:t>
            </a:r>
            <a:r>
              <a:rPr lang="en-US" altLang="zh-CN" b="1">
                <a:solidFill>
                  <a:srgbClr val="1A9895"/>
                </a:solidFill>
                <a:sym typeface="+mn-ea"/>
              </a:rPr>
              <a:t>3</a:t>
            </a:r>
            <a:r>
              <a:rPr lang="zh-CN" altLang="en-US" b="1">
                <a:solidFill>
                  <a:srgbClr val="1A9895"/>
                </a:solidFill>
                <a:sym typeface="+mn-ea"/>
              </a:rPr>
              <a:t>张以上支持</a:t>
            </a:r>
            <a:r>
              <a:rPr lang="zh-CN" altLang="en-US" b="1">
                <a:sym typeface="+mn-ea"/>
              </a:rPr>
              <a:t>，将</a:t>
            </a:r>
            <a:r>
              <a:rPr lang="en-US" altLang="zh-CN" b="1">
                <a:sym typeface="+mn-ea"/>
              </a:rPr>
              <a:t>1</a:t>
            </a:r>
            <a:r>
              <a:rPr lang="zh-CN" altLang="en-US" b="1">
                <a:sym typeface="+mn-ea"/>
              </a:rPr>
              <a:t>阶高花跳叫到</a:t>
            </a:r>
            <a:r>
              <a:rPr lang="en-US" altLang="zh-CN" b="1">
                <a:sym typeface="+mn-ea"/>
              </a:rPr>
              <a:t>3</a:t>
            </a:r>
            <a:r>
              <a:rPr lang="zh-CN" altLang="en-US" b="1">
                <a:sym typeface="+mn-ea"/>
              </a:rPr>
              <a:t>阶，邀请同伴进局。</a:t>
            </a:r>
            <a:endParaRPr lang="en-US" altLang="zh-CN" b="1">
              <a:sym typeface="+mn-ea"/>
            </a:endParaRPr>
          </a:p>
          <a:p>
            <a:pPr lvl="1"/>
            <a:r>
              <a:rPr lang="zh-CN" altLang="en-US" b="1">
                <a:sym typeface="+mn-ea"/>
              </a:rPr>
              <a:t>例：搭档开叫</a:t>
            </a:r>
            <a:r>
              <a:rPr lang="en-US" altLang="zh-CN" b="1">
                <a:sym typeface="+mn-ea"/>
              </a:rPr>
              <a:t>1</a:t>
            </a:r>
            <a:r>
              <a:rPr lang="zh-CN" altLang="en-US" dirty="0">
                <a:solidFill>
                  <a:srgbClr val="FF0000"/>
                </a:solidFill>
                <a:latin typeface="微软雅黑" panose="020B0503020204020204" charset="-122"/>
                <a:ea typeface="微软雅黑" panose="020B0503020204020204" charset="-122"/>
                <a:sym typeface="+mn-ea"/>
              </a:rPr>
              <a:t>♥</a:t>
            </a:r>
            <a:r>
              <a:rPr lang="zh-CN" altLang="en-US" b="1">
                <a:sym typeface="+mn-ea"/>
              </a:rPr>
              <a:t>，你拿着</a:t>
            </a:r>
            <a:endParaRPr lang="zh-CN" altLang="en-US" b="1"/>
          </a:p>
          <a:p>
            <a:pPr lvl="1" algn="ctr"/>
            <a:r>
              <a:rPr lang="zh-CN" altLang="en-US" dirty="0">
                <a:latin typeface="微软雅黑" panose="020B0503020204020204" charset="-122"/>
                <a:ea typeface="微软雅黑" panose="020B0503020204020204" charset="-122"/>
                <a:sym typeface="+mn-ea"/>
              </a:rPr>
              <a:t>♠</a:t>
            </a:r>
            <a:r>
              <a:rPr lang="en-US" altLang="zh-CN" b="1">
                <a:sym typeface="+mn-ea"/>
              </a:rPr>
              <a:t> 87 </a:t>
            </a:r>
            <a:r>
              <a:rPr lang="zh-CN" altLang="en-US" dirty="0">
                <a:solidFill>
                  <a:srgbClr val="FF0000"/>
                </a:solidFill>
                <a:latin typeface="微软雅黑" panose="020B0503020204020204" charset="-122"/>
                <a:ea typeface="微软雅黑" panose="020B0503020204020204" charset="-122"/>
                <a:sym typeface="+mn-ea"/>
              </a:rPr>
              <a:t>♥</a:t>
            </a:r>
            <a:r>
              <a:rPr lang="en-US" altLang="zh-CN" b="1">
                <a:sym typeface="+mn-ea"/>
              </a:rPr>
              <a:t> KQ3 </a:t>
            </a:r>
            <a:r>
              <a:rPr lang="zh-CN" altLang="en-US" dirty="0">
                <a:solidFill>
                  <a:srgbClr val="FF0000"/>
                </a:solidFill>
                <a:latin typeface="微软雅黑" panose="020B0503020204020204" charset="-122"/>
                <a:ea typeface="微软雅黑" panose="020B0503020204020204" charset="-122"/>
                <a:sym typeface="+mn-ea"/>
              </a:rPr>
              <a:t>♦</a:t>
            </a:r>
            <a:r>
              <a:rPr lang="en-US" altLang="zh-CN" b="1">
                <a:sym typeface="+mn-ea"/>
              </a:rPr>
              <a:t> Q652 </a:t>
            </a:r>
            <a:r>
              <a:rPr lang="zh-CN" altLang="en-US" dirty="0">
                <a:latin typeface="微软雅黑" panose="020B0503020204020204" charset="-122"/>
                <a:ea typeface="微软雅黑" panose="020B0503020204020204" charset="-122"/>
                <a:sym typeface="+mn-ea"/>
              </a:rPr>
              <a:t>♣</a:t>
            </a:r>
            <a:r>
              <a:rPr lang="en-US" altLang="zh-CN" b="1">
                <a:sym typeface="+mn-ea"/>
              </a:rPr>
              <a:t> K972</a:t>
            </a:r>
            <a:endParaRPr lang="en-US" altLang="zh-CN" b="1"/>
          </a:p>
          <a:p>
            <a:pPr lvl="1" algn="l"/>
            <a:r>
              <a:rPr lang="en-US" altLang="zh-CN" b="1">
                <a:sym typeface="+mn-ea"/>
              </a:rPr>
              <a:t>10</a:t>
            </a:r>
            <a:r>
              <a:rPr lang="zh-CN" altLang="en-US" b="1">
                <a:sym typeface="+mn-ea"/>
              </a:rPr>
              <a:t>点，有</a:t>
            </a:r>
            <a:r>
              <a:rPr lang="en-US" altLang="zh-CN" b="1">
                <a:sym typeface="+mn-ea"/>
              </a:rPr>
              <a:t>3</a:t>
            </a:r>
            <a:r>
              <a:rPr lang="zh-CN" altLang="en-US" b="1">
                <a:sym typeface="+mn-ea"/>
              </a:rPr>
              <a:t>张红心支持，跳加叫</a:t>
            </a:r>
            <a:r>
              <a:rPr lang="en-US" altLang="zh-CN" b="1">
                <a:sym typeface="+mn-ea"/>
              </a:rPr>
              <a:t>3</a:t>
            </a:r>
            <a:r>
              <a:rPr lang="zh-CN" altLang="en-US" dirty="0">
                <a:solidFill>
                  <a:srgbClr val="FF0000"/>
                </a:solidFill>
                <a:latin typeface="微软雅黑" panose="020B0503020204020204" charset="-122"/>
                <a:ea typeface="微软雅黑" panose="020B0503020204020204" charset="-122"/>
                <a:sym typeface="+mn-ea"/>
              </a:rPr>
              <a:t>♥</a:t>
            </a:r>
            <a:r>
              <a:rPr lang="zh-CN" altLang="en-US" b="1">
                <a:sym typeface="+mn-ea"/>
              </a:rPr>
              <a:t>。邀请搭档在</a:t>
            </a:r>
            <a:r>
              <a:rPr lang="en-US" altLang="zh-CN" b="1">
                <a:sym typeface="+mn-ea"/>
              </a:rPr>
              <a:t>15</a:t>
            </a:r>
            <a:r>
              <a:rPr lang="zh-CN" altLang="en-US" b="1">
                <a:sym typeface="+mn-ea"/>
              </a:rPr>
              <a:t>点以上</a:t>
            </a:r>
            <a:r>
              <a:rPr lang="en-US" altLang="zh-CN" b="1">
                <a:sym typeface="+mn-ea"/>
              </a:rPr>
              <a:t>(</a:t>
            </a:r>
            <a:r>
              <a:rPr lang="zh-CN" altLang="en-US" b="1">
                <a:sym typeface="+mn-ea"/>
              </a:rPr>
              <a:t>中限以上</a:t>
            </a:r>
            <a:r>
              <a:rPr lang="en-US" altLang="zh-CN" b="1">
                <a:sym typeface="+mn-ea"/>
              </a:rPr>
              <a:t>)</a:t>
            </a:r>
            <a:r>
              <a:rPr lang="zh-CN" altLang="en-US" b="1">
                <a:sym typeface="+mn-ea"/>
              </a:rPr>
              <a:t>进局。</a:t>
            </a:r>
          </a:p>
          <a:p>
            <a:pPr lvl="0" algn="l"/>
            <a:r>
              <a:rPr lang="en-US" altLang="zh-CN" sz="2800" b="1">
                <a:sym typeface="+mn-ea"/>
              </a:rPr>
              <a:t>3.</a:t>
            </a:r>
            <a:r>
              <a:rPr lang="zh-CN" altLang="en-US" sz="2800" b="1">
                <a:sym typeface="+mn-ea"/>
              </a:rPr>
              <a:t>直接跳加进局</a:t>
            </a:r>
            <a:r>
              <a:rPr lang="en-US" altLang="zh-CN" sz="2800" b="1">
                <a:sym typeface="+mn-ea"/>
              </a:rPr>
              <a:t>1</a:t>
            </a:r>
            <a:r>
              <a:rPr lang="zh-CN" altLang="en-US" sz="2800" dirty="0">
                <a:solidFill>
                  <a:srgbClr val="FF0000"/>
                </a:solidFill>
                <a:latin typeface="微软雅黑" panose="020B0503020204020204" charset="-122"/>
                <a:ea typeface="微软雅黑" panose="020B0503020204020204" charset="-122"/>
                <a:sym typeface="+mn-ea"/>
              </a:rPr>
              <a:t>♥</a:t>
            </a:r>
            <a:r>
              <a:rPr lang="en-US" altLang="zh-CN" sz="2800" b="1">
                <a:sym typeface="+mn-ea"/>
              </a:rPr>
              <a:t>/1</a:t>
            </a:r>
            <a:r>
              <a:rPr lang="zh-CN" altLang="en-US" sz="2800" dirty="0">
                <a:latin typeface="微软雅黑" panose="020B0503020204020204" charset="-122"/>
                <a:ea typeface="微软雅黑" panose="020B0503020204020204" charset="-122"/>
                <a:sym typeface="+mn-ea"/>
              </a:rPr>
              <a:t>♠</a:t>
            </a:r>
            <a:r>
              <a:rPr lang="en-US" altLang="zh-CN" sz="2800" b="1">
                <a:sym typeface="+mn-ea"/>
              </a:rPr>
              <a:t>-4</a:t>
            </a:r>
            <a:r>
              <a:rPr lang="zh-CN" altLang="en-US" sz="2800" dirty="0">
                <a:solidFill>
                  <a:srgbClr val="FF0000"/>
                </a:solidFill>
                <a:latin typeface="微软雅黑" panose="020B0503020204020204" charset="-122"/>
                <a:ea typeface="微软雅黑" panose="020B0503020204020204" charset="-122"/>
                <a:sym typeface="+mn-ea"/>
              </a:rPr>
              <a:t>♥</a:t>
            </a:r>
            <a:r>
              <a:rPr lang="en-US" altLang="zh-CN" sz="2800" b="1">
                <a:sym typeface="+mn-ea"/>
              </a:rPr>
              <a:t>/4</a:t>
            </a:r>
            <a:r>
              <a:rPr lang="zh-CN" altLang="en-US" sz="2800" dirty="0">
                <a:latin typeface="微软雅黑" panose="020B0503020204020204" charset="-122"/>
                <a:ea typeface="微软雅黑" panose="020B0503020204020204" charset="-122"/>
                <a:sym typeface="+mn-ea"/>
              </a:rPr>
              <a:t>♠</a:t>
            </a:r>
            <a:endParaRPr lang="en-US" altLang="zh-CN" sz="2800" b="1">
              <a:sym typeface="+mn-ea"/>
            </a:endParaRPr>
          </a:p>
          <a:p>
            <a:pPr lvl="1" algn="l"/>
            <a:r>
              <a:rPr lang="zh-CN" altLang="en-US" b="1">
                <a:sym typeface="+mn-ea"/>
              </a:rPr>
              <a:t>应叫人在开叫花色有</a:t>
            </a:r>
            <a:r>
              <a:rPr lang="en-US" altLang="zh-CN" b="1">
                <a:solidFill>
                  <a:srgbClr val="1A9895"/>
                </a:solidFill>
                <a:sym typeface="+mn-ea"/>
              </a:rPr>
              <a:t>5</a:t>
            </a:r>
            <a:r>
              <a:rPr lang="zh-CN" altLang="en-US" b="1">
                <a:solidFill>
                  <a:srgbClr val="1A9895"/>
                </a:solidFill>
                <a:sym typeface="+mn-ea"/>
              </a:rPr>
              <a:t>张以上配合，旁门有单缺，</a:t>
            </a:r>
            <a:r>
              <a:rPr lang="en-US" altLang="zh-CN" b="1">
                <a:solidFill>
                  <a:srgbClr val="1A9895"/>
                </a:solidFill>
                <a:sym typeface="+mn-ea"/>
              </a:rPr>
              <a:t>10</a:t>
            </a:r>
            <a:r>
              <a:rPr lang="zh-CN" altLang="en-US" b="1">
                <a:solidFill>
                  <a:srgbClr val="1A9895"/>
                </a:solidFill>
                <a:sym typeface="+mn-ea"/>
              </a:rPr>
              <a:t>点以下</a:t>
            </a:r>
            <a:r>
              <a:rPr lang="zh-CN" altLang="en-US" b="1">
                <a:sym typeface="+mn-ea"/>
              </a:rPr>
              <a:t>。虽然大牌赢墩少，但是短将牌多次将吃可以增加很多赢墩。因此直接进局。</a:t>
            </a:r>
          </a:p>
          <a:p>
            <a:pPr lvl="1"/>
            <a:r>
              <a:rPr lang="zh-CN" altLang="en-US" b="1">
                <a:sym typeface="+mn-ea"/>
              </a:rPr>
              <a:t>例：搭档开叫</a:t>
            </a:r>
            <a:r>
              <a:rPr lang="en-US" altLang="zh-CN" b="1">
                <a:sym typeface="+mn-ea"/>
              </a:rPr>
              <a:t>1</a:t>
            </a:r>
            <a:r>
              <a:rPr lang="zh-CN" altLang="en-US" dirty="0">
                <a:solidFill>
                  <a:srgbClr val="FF0000"/>
                </a:solidFill>
                <a:latin typeface="微软雅黑" panose="020B0503020204020204" charset="-122"/>
                <a:ea typeface="微软雅黑" panose="020B0503020204020204" charset="-122"/>
                <a:sym typeface="+mn-ea"/>
              </a:rPr>
              <a:t>♥</a:t>
            </a:r>
            <a:r>
              <a:rPr lang="zh-CN" altLang="en-US" b="1">
                <a:sym typeface="+mn-ea"/>
              </a:rPr>
              <a:t>，你拿着</a:t>
            </a:r>
            <a:endParaRPr lang="zh-CN" altLang="en-US" b="1"/>
          </a:p>
          <a:p>
            <a:pPr lvl="1" algn="ctr"/>
            <a:r>
              <a:rPr lang="zh-CN" altLang="en-US" dirty="0">
                <a:latin typeface="微软雅黑" panose="020B0503020204020204" charset="-122"/>
                <a:ea typeface="微软雅黑" panose="020B0503020204020204" charset="-122"/>
                <a:sym typeface="+mn-ea"/>
              </a:rPr>
              <a:t>♠</a:t>
            </a:r>
            <a:r>
              <a:rPr lang="en-US" altLang="zh-CN" b="1">
                <a:sym typeface="+mn-ea"/>
              </a:rPr>
              <a:t> 874 </a:t>
            </a:r>
            <a:r>
              <a:rPr lang="zh-CN" altLang="en-US" dirty="0">
                <a:solidFill>
                  <a:srgbClr val="FF0000"/>
                </a:solidFill>
                <a:latin typeface="微软雅黑" panose="020B0503020204020204" charset="-122"/>
                <a:ea typeface="微软雅黑" panose="020B0503020204020204" charset="-122"/>
                <a:sym typeface="+mn-ea"/>
              </a:rPr>
              <a:t>♥</a:t>
            </a:r>
            <a:r>
              <a:rPr lang="en-US" altLang="zh-CN" b="1">
                <a:sym typeface="+mn-ea"/>
              </a:rPr>
              <a:t> AT853 </a:t>
            </a:r>
            <a:r>
              <a:rPr lang="zh-CN" altLang="en-US" dirty="0">
                <a:solidFill>
                  <a:srgbClr val="FF0000"/>
                </a:solidFill>
                <a:latin typeface="微软雅黑" panose="020B0503020204020204" charset="-122"/>
                <a:ea typeface="微软雅黑" panose="020B0503020204020204" charset="-122"/>
                <a:sym typeface="+mn-ea"/>
              </a:rPr>
              <a:t>♦</a:t>
            </a:r>
            <a:r>
              <a:rPr lang="en-US" altLang="zh-CN" b="1">
                <a:sym typeface="+mn-ea"/>
              </a:rPr>
              <a:t> K642 </a:t>
            </a:r>
            <a:r>
              <a:rPr lang="zh-CN" altLang="en-US" dirty="0">
                <a:latin typeface="微软雅黑" panose="020B0503020204020204" charset="-122"/>
                <a:ea typeface="微软雅黑" panose="020B0503020204020204" charset="-122"/>
                <a:sym typeface="+mn-ea"/>
              </a:rPr>
              <a:t>♣</a:t>
            </a:r>
            <a:r>
              <a:rPr lang="en-US" altLang="zh-CN" b="1">
                <a:sym typeface="+mn-ea"/>
              </a:rPr>
              <a:t> J</a:t>
            </a:r>
            <a:endParaRPr lang="en-US" altLang="zh-CN" b="1"/>
          </a:p>
          <a:p>
            <a:pPr lvl="1" algn="l"/>
            <a:r>
              <a:rPr lang="en-US" altLang="zh-CN" b="1">
                <a:sym typeface="+mn-ea"/>
              </a:rPr>
              <a:t>8</a:t>
            </a:r>
            <a:r>
              <a:rPr lang="zh-CN" altLang="en-US" b="1">
                <a:sym typeface="+mn-ea"/>
              </a:rPr>
              <a:t>点，有</a:t>
            </a:r>
            <a:r>
              <a:rPr lang="en-US" altLang="zh-CN" b="1">
                <a:sym typeface="+mn-ea"/>
              </a:rPr>
              <a:t>5</a:t>
            </a:r>
            <a:r>
              <a:rPr lang="zh-CN" altLang="en-US" b="1">
                <a:sym typeface="+mn-ea"/>
              </a:rPr>
              <a:t>张红心支持，草花有很多将吃赢墩，加叫</a:t>
            </a:r>
            <a:r>
              <a:rPr lang="en-US" altLang="zh-CN" b="1">
                <a:sym typeface="+mn-ea"/>
              </a:rPr>
              <a:t>4</a:t>
            </a:r>
            <a:r>
              <a:rPr lang="zh-CN" altLang="en-US" dirty="0">
                <a:solidFill>
                  <a:srgbClr val="FF0000"/>
                </a:solidFill>
                <a:latin typeface="微软雅黑" panose="020B0503020204020204" charset="-122"/>
                <a:ea typeface="微软雅黑" panose="020B0503020204020204" charset="-122"/>
                <a:sym typeface="+mn-ea"/>
              </a:rPr>
              <a:t>♥</a:t>
            </a:r>
            <a:r>
              <a:rPr lang="zh-CN" altLang="en-US" b="1">
                <a:sym typeface="+mn-ea"/>
              </a:rPr>
              <a:t>。</a:t>
            </a:r>
          </a:p>
        </p:txBody>
      </p:sp>
      <p:pic>
        <p:nvPicPr>
          <p:cNvPr id="8" name="图片 7" descr="3b32313538343139393bc1b7cfb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0690" y="2060575"/>
            <a:ext cx="566420" cy="566420"/>
          </a:xfrm>
          <a:prstGeom prst="rect">
            <a:avLst/>
          </a:prstGeom>
        </p:spPr>
      </p:pic>
      <p:pic>
        <p:nvPicPr>
          <p:cNvPr id="5" name="图片 4" descr="3b32313538343139393bc1b7cfb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0690" y="3791585"/>
            <a:ext cx="566420" cy="566420"/>
          </a:xfrm>
          <a:prstGeom prst="rect">
            <a:avLst/>
          </a:prstGeom>
        </p:spPr>
      </p:pic>
      <p:pic>
        <p:nvPicPr>
          <p:cNvPr id="6" name="图片 5" descr="3b32313538343139393bc1b7cfb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0690" y="5577840"/>
            <a:ext cx="566420" cy="566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additive="base">
                                        <p:cTn id="3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 calcmode="lin" valueType="num">
                                      <p:cBhvr additive="base">
                                        <p:cTn id="3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
                                            <p:txEl>
                                              <p:pRg st="7" end="7"/>
                                            </p:txEl>
                                          </p:spTgt>
                                        </p:tgtEl>
                                        <p:attrNameLst>
                                          <p:attrName>style.visibility</p:attrName>
                                        </p:attrNameLst>
                                      </p:cBhvr>
                                      <p:to>
                                        <p:strVal val="visible"/>
                                      </p:to>
                                    </p:set>
                                    <p:anim calcmode="lin" valueType="num">
                                      <p:cBhvr additive="base">
                                        <p:cTn id="4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
                                            <p:txEl>
                                              <p:pRg st="9" end="9"/>
                                            </p:txEl>
                                          </p:spTgt>
                                        </p:tgtEl>
                                        <p:attrNameLst>
                                          <p:attrName>style.visibility</p:attrName>
                                        </p:attrNameLst>
                                      </p:cBhvr>
                                      <p:to>
                                        <p:strVal val="visible"/>
                                      </p:to>
                                    </p:set>
                                    <p:anim calcmode="lin" valueType="num">
                                      <p:cBhvr additive="base">
                                        <p:cTn id="53"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ppt_x"/>
                                          </p:val>
                                        </p:tav>
                                        <p:tav tm="100000">
                                          <p:val>
                                            <p:strVal val="#ppt_x"/>
                                          </p:val>
                                        </p:tav>
                                      </p:tavLst>
                                    </p:anim>
                                    <p:anim calcmode="lin" valueType="num">
                                      <p:cBhvr additive="base">
                                        <p:cTn id="5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
                                            <p:txEl>
                                              <p:pRg st="10" end="10"/>
                                            </p:txEl>
                                          </p:spTgt>
                                        </p:tgtEl>
                                        <p:attrNameLst>
                                          <p:attrName>style.visibility</p:attrName>
                                        </p:attrNameLst>
                                      </p:cBhvr>
                                      <p:to>
                                        <p:strVal val="visible"/>
                                      </p:to>
                                    </p:set>
                                    <p:anim calcmode="lin" valueType="num">
                                      <p:cBhvr additive="base">
                                        <p:cTn id="6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
                                            <p:txEl>
                                              <p:pRg st="11" end="11"/>
                                            </p:txEl>
                                          </p:spTgt>
                                        </p:tgtEl>
                                        <p:attrNameLst>
                                          <p:attrName>style.visibility</p:attrName>
                                        </p:attrNameLst>
                                      </p:cBhvr>
                                      <p:to>
                                        <p:strVal val="visible"/>
                                      </p:to>
                                    </p:set>
                                    <p:anim calcmode="lin" valueType="num">
                                      <p:cBhvr additive="base">
                                        <p:cTn id="6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
                                            <p:txEl>
                                              <p:pRg st="12" end="12"/>
                                            </p:txEl>
                                          </p:spTgt>
                                        </p:tgtEl>
                                        <p:attrNameLst>
                                          <p:attrName>style.visibility</p:attrName>
                                        </p:attrNameLst>
                                      </p:cBhvr>
                                      <p:to>
                                        <p:strVal val="visible"/>
                                      </p:to>
                                    </p:set>
                                    <p:anim calcmode="lin" valueType="num">
                                      <p:cBhvr additive="base">
                                        <p:cTn id="7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
                                            <p:txEl>
                                              <p:pRg st="13" end="13"/>
                                            </p:txEl>
                                          </p:spTgt>
                                        </p:tgtEl>
                                        <p:attrNameLst>
                                          <p:attrName>style.visibility</p:attrName>
                                        </p:attrNameLst>
                                      </p:cBhvr>
                                      <p:to>
                                        <p:strVal val="visible"/>
                                      </p:to>
                                    </p:set>
                                    <p:anim calcmode="lin" valueType="num">
                                      <p:cBhvr additive="base">
                                        <p:cTn id="7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
                                            <p:txEl>
                                              <p:pRg st="13" end="13"/>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
                                            <p:txEl>
                                              <p:pRg st="14" end="14"/>
                                            </p:txEl>
                                          </p:spTgt>
                                        </p:tgtEl>
                                        <p:attrNameLst>
                                          <p:attrName>style.visibility</p:attrName>
                                        </p:attrNameLst>
                                      </p:cBhvr>
                                      <p:to>
                                        <p:strVal val="visible"/>
                                      </p:to>
                                    </p:set>
                                    <p:anim calcmode="lin" valueType="num">
                                      <p:cBhvr additive="base">
                                        <p:cTn id="81"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
                                            <p:txEl>
                                              <p:pRg st="14" end="14"/>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
                                        </p:tgtEl>
                                        <p:attrNameLst>
                                          <p:attrName>style.visibility</p:attrName>
                                        </p:attrNameLst>
                                      </p:cBhvr>
                                      <p:to>
                                        <p:strVal val="visible"/>
                                      </p:to>
                                    </p:set>
                                    <p:anim calcmode="lin" valueType="num">
                                      <p:cBhvr additive="base">
                                        <p:cTn id="85" dur="500" fill="hold"/>
                                        <p:tgtEl>
                                          <p:spTgt spid="6"/>
                                        </p:tgtEl>
                                        <p:attrNameLst>
                                          <p:attrName>ppt_x</p:attrName>
                                        </p:attrNameLst>
                                      </p:cBhvr>
                                      <p:tavLst>
                                        <p:tav tm="0">
                                          <p:val>
                                            <p:strVal val="#ppt_x"/>
                                          </p:val>
                                        </p:tav>
                                        <p:tav tm="100000">
                                          <p:val>
                                            <p:strVal val="#ppt_x"/>
                                          </p:val>
                                        </p:tav>
                                      </p:tavLst>
                                    </p:anim>
                                    <p:anim calcmode="lin" valueType="num">
                                      <p:cBhvr additive="base">
                                        <p:cTn id="8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4"/>
          <a:srcRect t="25306" r="63543" b="18161"/>
          <a:stretch>
            <a:fillRect/>
          </a:stretch>
        </p:blipFill>
        <p:spPr>
          <a:xfrm>
            <a:off x="10221595" y="3812540"/>
            <a:ext cx="1802765" cy="2454275"/>
          </a:xfrm>
          <a:prstGeom prst="rect">
            <a:avLst/>
          </a:prstGeom>
          <a:noFill/>
          <a:ln w="9525">
            <a:noFill/>
          </a:ln>
        </p:spPr>
      </p:pic>
      <p:pic>
        <p:nvPicPr>
          <p:cNvPr id="102" name="图片 101"/>
          <p:cNvPicPr/>
          <p:nvPr/>
        </p:nvPicPr>
        <p:blipFill>
          <a:blip r:embed="rId5"/>
          <a:srcRect l="76150" t="2018"/>
          <a:stretch>
            <a:fillRect/>
          </a:stretch>
        </p:blipFill>
        <p:spPr>
          <a:xfrm>
            <a:off x="280670" y="3489325"/>
            <a:ext cx="1489710" cy="3100070"/>
          </a:xfrm>
          <a:prstGeom prst="rect">
            <a:avLst/>
          </a:prstGeom>
          <a:noFill/>
          <a:ln w="9525">
            <a:noFill/>
          </a:ln>
        </p:spPr>
      </p:pic>
      <p:sp>
        <p:nvSpPr>
          <p:cNvPr id="2" name="Rectangle 2"/>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sz="4000" dirty="0">
                <a:solidFill>
                  <a:srgbClr val="1A9895"/>
                </a:solidFill>
                <a:sym typeface="+mn-ea"/>
              </a:rPr>
              <a:t>1</a:t>
            </a:r>
            <a:r>
              <a:rPr lang="zh-CN" altLang="en-US" sz="4000" dirty="0">
                <a:solidFill>
                  <a:srgbClr val="1A9895"/>
                </a:solidFill>
                <a:sym typeface="+mn-ea"/>
              </a:rPr>
              <a:t>阶高花开叫之后</a:t>
            </a:r>
            <a:endParaRPr lang="zh-CN" altLang="en-US" sz="4000" kern="1200" dirty="0">
              <a:solidFill>
                <a:srgbClr val="1A9895"/>
              </a:solidFill>
              <a:latin typeface="微软雅黑" panose="020B0503020204020204" charset="-122"/>
              <a:ea typeface="微软雅黑" panose="020B0503020204020204" charset="-122"/>
              <a:cs typeface="+mj-cs"/>
            </a:endParaRPr>
          </a:p>
        </p:txBody>
      </p:sp>
      <p:sp>
        <p:nvSpPr>
          <p:cNvPr id="7" name="文本框 6"/>
          <p:cNvSpPr txBox="1"/>
          <p:nvPr/>
        </p:nvSpPr>
        <p:spPr>
          <a:xfrm>
            <a:off x="1775460" y="1197610"/>
            <a:ext cx="8641080" cy="4831080"/>
          </a:xfrm>
          <a:prstGeom prst="rect">
            <a:avLst/>
          </a:prstGeom>
          <a:noFill/>
        </p:spPr>
        <p:txBody>
          <a:bodyPr wrap="none" rtlCol="0">
            <a:spAutoFit/>
          </a:bodyPr>
          <a:lstStyle/>
          <a:p>
            <a:pPr algn="l"/>
            <a:r>
              <a:rPr lang="zh-CN" altLang="en-US" sz="2800" b="1"/>
              <a:t>二、应叫新花逼叫</a:t>
            </a:r>
          </a:p>
          <a:p>
            <a:pPr lvl="1" algn="l"/>
            <a:r>
              <a:rPr lang="zh-CN" altLang="en-US" b="1"/>
              <a:t>当应叫方对开叫花色没有3张以上支持，或者有开叫实力时，应叫自己的长套</a:t>
            </a:r>
          </a:p>
          <a:p>
            <a:pPr lvl="1" algn="l"/>
            <a:r>
              <a:rPr lang="zh-CN" altLang="en-US" b="1"/>
              <a:t>花色</a:t>
            </a:r>
          </a:p>
          <a:p>
            <a:pPr algn="l"/>
            <a:r>
              <a:rPr lang="zh-CN" altLang="en-US" sz="2800" b="1"/>
              <a:t>1.一盖一应叫</a:t>
            </a:r>
          </a:p>
          <a:p>
            <a:pPr marL="742950" lvl="1" indent="-285750" algn="l">
              <a:buFont typeface="Arial" panose="020B0604020202020204" pitchFamily="34" charset="0"/>
              <a:buChar char="•"/>
            </a:pPr>
            <a:r>
              <a:rPr lang="zh-CN" altLang="en-US" b="1"/>
              <a:t>当搭档开叫1阶花色，你在1阶应叫另一花色。这种应叫称为</a:t>
            </a:r>
            <a:r>
              <a:rPr lang="zh-CN" altLang="en-US" b="1">
                <a:solidFill>
                  <a:srgbClr val="FF0000"/>
                </a:solidFill>
              </a:rPr>
              <a:t>一盖一应叫</a:t>
            </a:r>
            <a:r>
              <a:rPr lang="zh-CN" altLang="en-US" b="1"/>
              <a:t>。</a:t>
            </a:r>
            <a:endParaRPr lang="zh-CN" altLang="en-US"/>
          </a:p>
          <a:p>
            <a:pPr marL="742950" lvl="1" indent="-285750" algn="l">
              <a:buFont typeface="Arial" panose="020B0604020202020204" pitchFamily="34" charset="0"/>
              <a:buChar char="•"/>
            </a:pPr>
            <a:r>
              <a:rPr lang="zh-CN" altLang="en-US" b="1"/>
              <a:t>对于开叫1</a:t>
            </a:r>
            <a:r>
              <a:rPr lang="zh-CN" altLang="en-US" dirty="0">
                <a:solidFill>
                  <a:srgbClr val="FF0000"/>
                </a:solidFill>
                <a:latin typeface="微软雅黑" panose="020B0503020204020204" charset="-122"/>
                <a:ea typeface="微软雅黑" panose="020B0503020204020204" charset="-122"/>
                <a:sym typeface="+mn-ea"/>
              </a:rPr>
              <a:t>♥</a:t>
            </a:r>
            <a:r>
              <a:rPr lang="zh-CN" altLang="en-US" b="1"/>
              <a:t>,可以在1阶应叫的花色只有</a:t>
            </a:r>
            <a:r>
              <a:rPr lang="zh-CN" altLang="en-US" dirty="0">
                <a:latin typeface="微软雅黑" panose="020B0503020204020204" charset="-122"/>
                <a:ea typeface="微软雅黑" panose="020B0503020204020204" charset="-122"/>
                <a:sym typeface="+mn-ea"/>
              </a:rPr>
              <a:t>♠</a:t>
            </a:r>
            <a:r>
              <a:rPr lang="zh-CN" altLang="en-US" b="1"/>
              <a:t>，所以这时的一盖一应叫就只</a:t>
            </a:r>
          </a:p>
          <a:p>
            <a:pPr lvl="1" algn="l"/>
            <a:r>
              <a:rPr lang="zh-CN" altLang="en-US" b="1"/>
              <a:t>有1</a:t>
            </a:r>
            <a:r>
              <a:rPr lang="zh-CN" altLang="en-US" dirty="0">
                <a:latin typeface="微软雅黑" panose="020B0503020204020204" charset="-122"/>
                <a:ea typeface="微软雅黑" panose="020B0503020204020204" charset="-122"/>
                <a:sym typeface="+mn-ea"/>
              </a:rPr>
              <a:t>♠</a:t>
            </a:r>
            <a:r>
              <a:rPr lang="zh-CN" altLang="en-US" b="1"/>
              <a:t>。而如果开叫1</a:t>
            </a:r>
            <a:r>
              <a:rPr lang="zh-CN" altLang="en-US" dirty="0">
                <a:latin typeface="微软雅黑" panose="020B0503020204020204" charset="-122"/>
                <a:ea typeface="微软雅黑" panose="020B0503020204020204" charset="-122"/>
                <a:sym typeface="+mn-ea"/>
              </a:rPr>
              <a:t>♠</a:t>
            </a:r>
            <a:r>
              <a:rPr lang="zh-CN" altLang="en-US" b="1"/>
              <a:t>,就没有一盖一应叫了。</a:t>
            </a:r>
            <a:endParaRPr lang="zh-CN" altLang="en-US"/>
          </a:p>
          <a:p>
            <a:pPr marL="742950" lvl="1" indent="-285750" algn="l">
              <a:buFont typeface="Arial" panose="020B0604020202020204" pitchFamily="34" charset="0"/>
              <a:buChar char="•"/>
            </a:pPr>
            <a:r>
              <a:rPr lang="zh-CN" altLang="en-US" b="1">
                <a:latin typeface="楷体" panose="02010609060101010101" pitchFamily="49" charset="-122"/>
                <a:ea typeface="楷体" panose="02010609060101010101" pitchFamily="49" charset="-122"/>
                <a:cs typeface="楷体" panose="02010609060101010101" pitchFamily="49" charset="-122"/>
              </a:rPr>
              <a:t>注意：1NT不是花色应叫，不能算一盖一应叫。</a:t>
            </a:r>
          </a:p>
          <a:p>
            <a:pPr algn="l"/>
            <a:r>
              <a:rPr lang="zh-CN" altLang="en-US" b="1">
                <a:solidFill>
                  <a:srgbClr val="1A9895"/>
                </a:solidFill>
              </a:rPr>
              <a:t>一盖一应叫的条件：应叫人有6点以上，所叫花色4张以上。</a:t>
            </a:r>
            <a:endParaRPr lang="zh-CN" altLang="en-US"/>
          </a:p>
          <a:p>
            <a:pPr lvl="1" algn="l"/>
            <a:r>
              <a:rPr lang="zh-CN" altLang="en-US" b="1"/>
              <a:t>开叫1</a:t>
            </a:r>
            <a:r>
              <a:rPr lang="zh-CN" altLang="en-US" dirty="0">
                <a:solidFill>
                  <a:srgbClr val="FF0000"/>
                </a:solidFill>
                <a:latin typeface="微软雅黑" panose="020B0503020204020204" charset="-122"/>
                <a:ea typeface="微软雅黑" panose="020B0503020204020204" charset="-122"/>
                <a:sym typeface="+mn-ea"/>
              </a:rPr>
              <a:t>♥</a:t>
            </a:r>
            <a:r>
              <a:rPr lang="zh-CN" altLang="en-US" b="1"/>
              <a:t>，一盖一应叫只有应叫1</a:t>
            </a:r>
            <a:r>
              <a:rPr lang="zh-CN" altLang="en-US" dirty="0">
                <a:latin typeface="微软雅黑" panose="020B0503020204020204" charset="-122"/>
                <a:ea typeface="微软雅黑" panose="020B0503020204020204" charset="-122"/>
                <a:sym typeface="+mn-ea"/>
              </a:rPr>
              <a:t>♠</a:t>
            </a:r>
            <a:r>
              <a:rPr lang="zh-CN" altLang="en-US" b="1"/>
              <a:t>。保证6点以上大牌点和4张以上</a:t>
            </a:r>
            <a:r>
              <a:rPr lang="zh-CN" altLang="en-US" dirty="0">
                <a:latin typeface="微软雅黑" panose="020B0503020204020204" charset="-122"/>
                <a:ea typeface="微软雅黑" panose="020B0503020204020204" charset="-122"/>
                <a:sym typeface="+mn-ea"/>
              </a:rPr>
              <a:t>♠</a:t>
            </a:r>
            <a:r>
              <a:rPr lang="zh-CN" altLang="en-US" b="1"/>
              <a:t>。</a:t>
            </a:r>
            <a:endParaRPr lang="zh-CN" altLang="en-US"/>
          </a:p>
          <a:p>
            <a:pPr lvl="1" algn="l"/>
            <a:r>
              <a:rPr lang="zh-CN" altLang="en-US" b="1"/>
              <a:t>由于应叫人的牌力范围并没有上限，可能很强。所以这是逼叫的叫牌，即开叫人</a:t>
            </a:r>
          </a:p>
          <a:p>
            <a:pPr algn="l"/>
            <a:r>
              <a:rPr lang="zh-CN" altLang="en-US" b="1"/>
              <a:t>不可以不叫！</a:t>
            </a:r>
            <a:endParaRPr lang="zh-CN" altLang="en-US"/>
          </a:p>
          <a:p>
            <a:pPr lvl="1" algn="l"/>
            <a:r>
              <a:rPr lang="zh-CN" altLang="en-US" b="1"/>
              <a:t>例：搭档开叫1</a:t>
            </a:r>
            <a:r>
              <a:rPr lang="zh-CN" altLang="en-US" dirty="0">
                <a:solidFill>
                  <a:srgbClr val="FF0000"/>
                </a:solidFill>
                <a:latin typeface="微软雅黑" panose="020B0503020204020204" charset="-122"/>
                <a:ea typeface="微软雅黑" panose="020B0503020204020204" charset="-122"/>
                <a:sym typeface="+mn-ea"/>
              </a:rPr>
              <a:t>♥</a:t>
            </a:r>
            <a:r>
              <a:rPr lang="zh-CN" altLang="en-US" b="1"/>
              <a:t>,你持牌如下：</a:t>
            </a:r>
          </a:p>
          <a:p>
            <a:pPr lvl="1" algn="ctr"/>
            <a:r>
              <a:rPr lang="zh-CN" altLang="en-US" dirty="0">
                <a:latin typeface="微软雅黑" panose="020B0503020204020204" charset="-122"/>
                <a:ea typeface="微软雅黑" panose="020B0503020204020204" charset="-122"/>
                <a:sym typeface="+mn-ea"/>
              </a:rPr>
              <a:t>♠</a:t>
            </a:r>
            <a:r>
              <a:rPr lang="en-US" altLang="zh-CN" b="1"/>
              <a:t> </a:t>
            </a:r>
            <a:r>
              <a:rPr lang="zh-CN" altLang="en-US" b="1"/>
              <a:t>K1087 </a:t>
            </a:r>
            <a:r>
              <a:rPr lang="zh-CN" altLang="en-US" dirty="0">
                <a:solidFill>
                  <a:srgbClr val="FF0000"/>
                </a:solidFill>
                <a:latin typeface="微软雅黑" panose="020B0503020204020204" charset="-122"/>
                <a:ea typeface="微软雅黑" panose="020B0503020204020204" charset="-122"/>
                <a:sym typeface="+mn-ea"/>
              </a:rPr>
              <a:t>♥</a:t>
            </a:r>
            <a:r>
              <a:rPr lang="zh-CN" altLang="en-US" b="1"/>
              <a:t>A3 </a:t>
            </a:r>
            <a:r>
              <a:rPr lang="zh-CN" altLang="en-US" dirty="0">
                <a:solidFill>
                  <a:srgbClr val="FF0000"/>
                </a:solidFill>
                <a:latin typeface="微软雅黑" panose="020B0503020204020204" charset="-122"/>
                <a:ea typeface="微软雅黑" panose="020B0503020204020204" charset="-122"/>
                <a:sym typeface="+mn-ea"/>
              </a:rPr>
              <a:t>♦</a:t>
            </a:r>
            <a:r>
              <a:rPr lang="zh-CN" altLang="en-US" b="1"/>
              <a:t>Q642 </a:t>
            </a:r>
            <a:r>
              <a:rPr lang="zh-CN" altLang="en-US" dirty="0">
                <a:latin typeface="微软雅黑" panose="020B0503020204020204" charset="-122"/>
                <a:ea typeface="微软雅黑" panose="020B0503020204020204" charset="-122"/>
                <a:sym typeface="+mn-ea"/>
              </a:rPr>
              <a:t>♣</a:t>
            </a:r>
            <a:r>
              <a:rPr lang="zh-CN" altLang="en-US" b="1"/>
              <a:t>J92</a:t>
            </a:r>
          </a:p>
          <a:p>
            <a:pPr lvl="1" algn="l"/>
            <a:r>
              <a:rPr lang="zh-CN" altLang="en-US" b="1"/>
              <a:t>10点，没有支持，有4张</a:t>
            </a:r>
            <a:r>
              <a:rPr lang="zh-CN" altLang="en-US" dirty="0">
                <a:latin typeface="微软雅黑" panose="020B0503020204020204" charset="-122"/>
                <a:ea typeface="微软雅黑" panose="020B0503020204020204" charset="-122"/>
                <a:sym typeface="+mn-ea"/>
              </a:rPr>
              <a:t>♠</a:t>
            </a:r>
            <a:r>
              <a:rPr lang="zh-CN" altLang="en-US" b="1"/>
              <a:t>。应叫1</a:t>
            </a:r>
            <a:r>
              <a:rPr lang="zh-CN" altLang="en-US" dirty="0">
                <a:latin typeface="微软雅黑" panose="020B0503020204020204" charset="-122"/>
                <a:ea typeface="微软雅黑" panose="020B0503020204020204" charset="-122"/>
                <a:sym typeface="+mn-ea"/>
              </a:rPr>
              <a:t>♠</a:t>
            </a:r>
            <a:r>
              <a:rPr lang="zh-CN" altLang="en-US" b="1"/>
              <a:t>。</a:t>
            </a:r>
            <a:endParaRPr lang="zh-CN" altLang="en-US"/>
          </a:p>
          <a:p>
            <a:pPr algn="l"/>
            <a:endParaRPr lang="zh-CN" altLang="en-US"/>
          </a:p>
        </p:txBody>
      </p:sp>
      <p:pic>
        <p:nvPicPr>
          <p:cNvPr id="8" name="图片 7" descr="3b32313538343139393bc1b7cfb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70380" y="4756785"/>
            <a:ext cx="566420" cy="566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 calcmode="lin" valueType="num">
                                      <p:cBhvr additive="base">
                                        <p:cTn id="4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
                                            <p:txEl>
                                              <p:pRg st="9" end="9"/>
                                            </p:txEl>
                                          </p:spTgt>
                                        </p:tgtEl>
                                        <p:attrNameLst>
                                          <p:attrName>style.visibility</p:attrName>
                                        </p:attrNameLst>
                                      </p:cBhvr>
                                      <p:to>
                                        <p:strVal val="visible"/>
                                      </p:to>
                                    </p:set>
                                    <p:anim calcmode="lin" valueType="num">
                                      <p:cBhvr additive="base">
                                        <p:cTn id="5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anim calcmode="lin" valueType="num">
                                      <p:cBhvr additive="base">
                                        <p:cTn id="5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xEl>
                                              <p:pRg st="11" end="11"/>
                                            </p:txEl>
                                          </p:spTgt>
                                        </p:tgtEl>
                                        <p:attrNameLst>
                                          <p:attrName>style.visibility</p:attrName>
                                        </p:attrNameLst>
                                      </p:cBhvr>
                                      <p:to>
                                        <p:strVal val="visible"/>
                                      </p:to>
                                    </p:set>
                                    <p:anim calcmode="lin" valueType="num">
                                      <p:cBhvr additive="base">
                                        <p:cTn id="6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xEl>
                                              <p:pRg st="12" end="12"/>
                                            </p:txEl>
                                          </p:spTgt>
                                        </p:tgtEl>
                                        <p:attrNameLst>
                                          <p:attrName>style.visibility</p:attrName>
                                        </p:attrNameLst>
                                      </p:cBhvr>
                                      <p:to>
                                        <p:strVal val="visible"/>
                                      </p:to>
                                    </p:set>
                                    <p:anim calcmode="lin" valueType="num">
                                      <p:cBhvr additive="base">
                                        <p:cTn id="69"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7">
                                            <p:txEl>
                                              <p:pRg st="13" end="13"/>
                                            </p:txEl>
                                          </p:spTgt>
                                        </p:tgtEl>
                                        <p:attrNameLst>
                                          <p:attrName>style.visibility</p:attrName>
                                        </p:attrNameLst>
                                      </p:cBhvr>
                                      <p:to>
                                        <p:strVal val="visible"/>
                                      </p:to>
                                    </p:set>
                                    <p:anim calcmode="lin" valueType="num">
                                      <p:cBhvr additive="base">
                                        <p:cTn id="73"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7">
                                            <p:txEl>
                                              <p:pRg st="14" end="14"/>
                                            </p:txEl>
                                          </p:spTgt>
                                        </p:tgtEl>
                                        <p:attrNameLst>
                                          <p:attrName>style.visibility</p:attrName>
                                        </p:attrNameLst>
                                      </p:cBhvr>
                                      <p:to>
                                        <p:strVal val="visible"/>
                                      </p:to>
                                    </p:set>
                                    <p:anim calcmode="lin" valueType="num">
                                      <p:cBhvr additive="base">
                                        <p:cTn id="77"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500" fill="hold"/>
                                        <p:tgtEl>
                                          <p:spTgt spid="8"/>
                                        </p:tgtEl>
                                        <p:attrNameLst>
                                          <p:attrName>ppt_x</p:attrName>
                                        </p:attrNameLst>
                                      </p:cBhvr>
                                      <p:tavLst>
                                        <p:tav tm="0">
                                          <p:val>
                                            <p:strVal val="#ppt_x"/>
                                          </p:val>
                                        </p:tav>
                                        <p:tav tm="100000">
                                          <p:val>
                                            <p:strVal val="#ppt_x"/>
                                          </p:val>
                                        </p:tav>
                                      </p:tavLst>
                                    </p:anim>
                                    <p:anim calcmode="lin" valueType="num">
                                      <p:cBhvr additive="base">
                                        <p:cTn id="8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endParaRPr lang="zh-CN" altLang="en-US" sz="4000" kern="1200" dirty="0">
              <a:solidFill>
                <a:srgbClr val="1A9895"/>
              </a:solidFill>
              <a:latin typeface="微软雅黑" panose="020B0503020204020204" charset="-122"/>
              <a:ea typeface="微软雅黑" panose="020B0503020204020204" charset="-122"/>
              <a:cs typeface="+mj-cs"/>
            </a:endParaRPr>
          </a:p>
        </p:txBody>
      </p:sp>
      <p:pic>
        <p:nvPicPr>
          <p:cNvPr id="100" name="图片 99"/>
          <p:cNvPicPr/>
          <p:nvPr>
            <p:custDataLst>
              <p:tags r:id="rId1"/>
            </p:custDataLst>
          </p:nvPr>
        </p:nvPicPr>
        <p:blipFill>
          <a:blip r:embed="rId4"/>
          <a:srcRect t="25306" r="63543" b="18161"/>
          <a:stretch>
            <a:fillRect/>
          </a:stretch>
        </p:blipFill>
        <p:spPr>
          <a:xfrm>
            <a:off x="10221595" y="3812540"/>
            <a:ext cx="1802765" cy="2454275"/>
          </a:xfrm>
          <a:prstGeom prst="rect">
            <a:avLst/>
          </a:prstGeom>
          <a:noFill/>
          <a:ln w="9525">
            <a:noFill/>
          </a:ln>
        </p:spPr>
      </p:pic>
      <p:pic>
        <p:nvPicPr>
          <p:cNvPr id="102" name="图片 101"/>
          <p:cNvPicPr/>
          <p:nvPr/>
        </p:nvPicPr>
        <p:blipFill>
          <a:blip r:embed="rId5"/>
          <a:srcRect l="76150" t="2018"/>
          <a:stretch>
            <a:fillRect/>
          </a:stretch>
        </p:blipFill>
        <p:spPr>
          <a:xfrm>
            <a:off x="280670" y="3489325"/>
            <a:ext cx="1489710" cy="3100070"/>
          </a:xfrm>
          <a:prstGeom prst="rect">
            <a:avLst/>
          </a:prstGeom>
          <a:noFill/>
          <a:ln w="9525">
            <a:noFill/>
          </a:ln>
        </p:spPr>
      </p:pic>
      <p:sp>
        <p:nvSpPr>
          <p:cNvPr id="2" name="文本框 1"/>
          <p:cNvSpPr txBox="1"/>
          <p:nvPr/>
        </p:nvSpPr>
        <p:spPr>
          <a:xfrm>
            <a:off x="1651000" y="1358265"/>
            <a:ext cx="8926830" cy="4677410"/>
          </a:xfrm>
          <a:prstGeom prst="rect">
            <a:avLst/>
          </a:prstGeom>
          <a:noFill/>
        </p:spPr>
        <p:txBody>
          <a:bodyPr wrap="none" rtlCol="0">
            <a:spAutoFit/>
          </a:bodyPr>
          <a:lstStyle/>
          <a:p>
            <a:pPr algn="l"/>
            <a:r>
              <a:rPr lang="en-US" altLang="zh-CN" sz="2800" b="1">
                <a:sym typeface="+mn-ea"/>
              </a:rPr>
              <a:t>2.</a:t>
            </a:r>
            <a:r>
              <a:rPr lang="zh-CN" altLang="en-US" sz="2800" b="1">
                <a:sym typeface="+mn-ea"/>
              </a:rPr>
              <a:t>二盖一应叫</a:t>
            </a:r>
            <a:endParaRPr lang="zh-CN" altLang="en-US" sz="2800" b="1"/>
          </a:p>
          <a:p>
            <a:pPr marL="742950" lvl="1" indent="-285750" algn="l">
              <a:buFont typeface="Arial" panose="020B0604020202020204" pitchFamily="34" charset="0"/>
              <a:buChar char="•"/>
            </a:pPr>
            <a:r>
              <a:rPr lang="zh-CN" altLang="en-US" b="1">
                <a:sym typeface="+mn-ea"/>
              </a:rPr>
              <a:t>开叫1阶花色，应叫人要叫的花色级别低于搭档的开叫花色，无法在1阶叫出，</a:t>
            </a:r>
            <a:endParaRPr lang="zh-CN" altLang="en-US" b="1"/>
          </a:p>
          <a:p>
            <a:pPr lvl="1" algn="l"/>
            <a:r>
              <a:rPr lang="zh-CN" altLang="en-US" b="1">
                <a:sym typeface="+mn-ea"/>
              </a:rPr>
              <a:t>这时叫出的2阶新花色称为</a:t>
            </a:r>
            <a:r>
              <a:rPr lang="zh-CN" altLang="en-US" b="1">
                <a:solidFill>
                  <a:srgbClr val="FF0000"/>
                </a:solidFill>
                <a:sym typeface="+mn-ea"/>
              </a:rPr>
              <a:t>二盖一应叫</a:t>
            </a:r>
            <a:r>
              <a:rPr lang="zh-CN" altLang="en-US" b="1">
                <a:sym typeface="+mn-ea"/>
              </a:rPr>
              <a:t>。</a:t>
            </a:r>
            <a:endParaRPr lang="zh-CN" altLang="en-US" b="1"/>
          </a:p>
          <a:p>
            <a:pPr marL="742950" lvl="1" indent="-285750" algn="l">
              <a:buFont typeface="Arial" panose="020B0604020202020204" pitchFamily="34" charset="0"/>
              <a:buChar char="•"/>
            </a:pPr>
            <a:r>
              <a:rPr lang="zh-CN" altLang="en-US" b="1">
                <a:sym typeface="+mn-ea"/>
              </a:rPr>
              <a:t>比如：开叫1</a:t>
            </a:r>
            <a:r>
              <a:rPr lang="en-US" altLang="zh-CN" b="1">
                <a:solidFill>
                  <a:srgbClr val="FF0000"/>
                </a:solidFill>
                <a:sym typeface="+mn-ea"/>
              </a:rPr>
              <a:t>♥</a:t>
            </a:r>
            <a:r>
              <a:rPr lang="zh-CN" altLang="en-US" b="1">
                <a:sym typeface="+mn-ea"/>
              </a:rPr>
              <a:t>，应叫2</a:t>
            </a:r>
            <a:r>
              <a:rPr lang="en-US" altLang="zh-CN" b="1">
                <a:sym typeface="+mn-ea"/>
              </a:rPr>
              <a:t>♣</a:t>
            </a:r>
            <a:r>
              <a:rPr lang="zh-CN" altLang="en-US" b="1">
                <a:sym typeface="+mn-ea"/>
              </a:rPr>
              <a:t>或2</a:t>
            </a:r>
            <a:r>
              <a:rPr lang="en-US" altLang="zh-CN" b="1">
                <a:solidFill>
                  <a:srgbClr val="FF0000"/>
                </a:solidFill>
                <a:sym typeface="+mn-ea"/>
              </a:rPr>
              <a:t>♦</a:t>
            </a:r>
            <a:r>
              <a:rPr lang="zh-CN" altLang="en-US" b="1">
                <a:sym typeface="+mn-ea"/>
              </a:rPr>
              <a:t>就是二盖一应叫。</a:t>
            </a:r>
            <a:endParaRPr lang="zh-CN" altLang="en-US" b="1"/>
          </a:p>
          <a:p>
            <a:pPr marL="742950" lvl="1" indent="-285750" algn="l">
              <a:buFont typeface="Arial" panose="020B0604020202020204" pitchFamily="34" charset="0"/>
              <a:buChar char="•"/>
            </a:pPr>
            <a:r>
              <a:rPr lang="zh-CN" altLang="en-US" b="1">
                <a:latin typeface="楷体" panose="02010609060101010101" pitchFamily="49" charset="-122"/>
                <a:ea typeface="楷体" panose="02010609060101010101" pitchFamily="49" charset="-122"/>
                <a:cs typeface="楷体" panose="02010609060101010101" pitchFamily="49" charset="-122"/>
                <a:sym typeface="+mn-ea"/>
              </a:rPr>
              <a:t>注意：这时应叫2</a:t>
            </a:r>
            <a:r>
              <a:rPr lang="zh-CN" altLang="en-US" dirty="0">
                <a:latin typeface="微软雅黑" panose="020B0503020204020204" charset="-122"/>
                <a:ea typeface="微软雅黑" panose="020B0503020204020204" charset="-122"/>
                <a:sym typeface="+mn-ea"/>
              </a:rPr>
              <a:t>♠</a:t>
            </a:r>
            <a:r>
              <a:rPr lang="zh-CN" altLang="en-US" b="1">
                <a:latin typeface="楷体" panose="02010609060101010101" pitchFamily="49" charset="-122"/>
                <a:ea typeface="楷体" panose="02010609060101010101" pitchFamily="49" charset="-122"/>
                <a:cs typeface="楷体" panose="02010609060101010101" pitchFamily="49" charset="-122"/>
                <a:sym typeface="+mn-ea"/>
              </a:rPr>
              <a:t>是跳叫新花应叫，不算二盖一应叫。</a:t>
            </a:r>
            <a:endParaRPr lang="zh-CN" altLang="en-US" b="1"/>
          </a:p>
          <a:p>
            <a:pPr marL="742950" lvl="1" indent="-285750" algn="l">
              <a:buFont typeface="Arial" panose="020B0604020202020204" pitchFamily="34" charset="0"/>
              <a:buChar char="•"/>
            </a:pPr>
            <a:r>
              <a:rPr lang="zh-CN" altLang="en-US" b="1">
                <a:sym typeface="+mn-ea"/>
              </a:rPr>
              <a:t>由于二盖一应叫已经将定约推上2阶，所以点力的要求也要提高</a:t>
            </a:r>
            <a:r>
              <a:rPr lang="en-US" altLang="zh-CN" b="1">
                <a:sym typeface="+mn-ea"/>
              </a:rPr>
              <a:t>.</a:t>
            </a:r>
          </a:p>
          <a:p>
            <a:pPr lvl="1" algn="l"/>
            <a:r>
              <a:rPr lang="zh-CN" altLang="en-US" b="1"/>
              <a:t>二盖一应叫的条件：</a:t>
            </a:r>
            <a:r>
              <a:rPr lang="zh-CN" altLang="en-US" b="1">
                <a:solidFill>
                  <a:srgbClr val="1A9895"/>
                </a:solidFill>
              </a:rPr>
              <a:t>应叫人11点以上，所叫花色有4张以上（对开叫1</a:t>
            </a:r>
            <a:r>
              <a:rPr lang="zh-CN" altLang="en-US" dirty="0">
                <a:latin typeface="微软雅黑" panose="020B0503020204020204" charset="-122"/>
                <a:ea typeface="微软雅黑" panose="020B0503020204020204" charset="-122"/>
                <a:sym typeface="+mn-ea"/>
              </a:rPr>
              <a:t>♠</a:t>
            </a:r>
            <a:r>
              <a:rPr lang="zh-CN" altLang="en-US" b="1">
                <a:solidFill>
                  <a:srgbClr val="1A9895"/>
                </a:solidFill>
              </a:rPr>
              <a:t>，应叫2</a:t>
            </a:r>
            <a:r>
              <a:rPr lang="en-US" altLang="zh-CN" b="1">
                <a:solidFill>
                  <a:srgbClr val="FF0000"/>
                </a:solidFill>
              </a:rPr>
              <a:t>♥</a:t>
            </a:r>
            <a:endParaRPr lang="zh-CN" altLang="en-US" b="1">
              <a:solidFill>
                <a:srgbClr val="1A9895"/>
              </a:solidFill>
            </a:endParaRPr>
          </a:p>
          <a:p>
            <a:pPr lvl="1" algn="l"/>
            <a:r>
              <a:rPr lang="zh-CN" altLang="en-US" b="1">
                <a:solidFill>
                  <a:srgbClr val="1A9895"/>
                </a:solidFill>
              </a:rPr>
              <a:t>保证5张以上）。</a:t>
            </a:r>
          </a:p>
          <a:p>
            <a:pPr marL="742950" lvl="1" indent="-285750" algn="l">
              <a:buFont typeface="Arial" panose="020B0604020202020204" pitchFamily="34" charset="0"/>
              <a:buChar char="•"/>
            </a:pPr>
            <a:r>
              <a:rPr lang="zh-CN" altLang="en-US" b="1"/>
              <a:t>二盖一应叫，由于应叫方没有点力的上限，这也是个</a:t>
            </a:r>
            <a:r>
              <a:rPr lang="zh-CN" altLang="en-US" b="1">
                <a:solidFill>
                  <a:srgbClr val="FF0000"/>
                </a:solidFill>
              </a:rPr>
              <a:t>逼叫叫牌</a:t>
            </a:r>
            <a:r>
              <a:rPr lang="zh-CN" altLang="en-US" b="1"/>
              <a:t>。应叫人除非再叫</a:t>
            </a:r>
          </a:p>
          <a:p>
            <a:pPr lvl="1" algn="l"/>
            <a:r>
              <a:rPr lang="zh-CN" altLang="en-US" b="1"/>
              <a:t>是重叫原花色或者叫2NT,都是要进局的。</a:t>
            </a:r>
          </a:p>
          <a:p>
            <a:pPr lvl="1" algn="l"/>
            <a:r>
              <a:rPr lang="zh-CN" altLang="en-US" b="1"/>
              <a:t>二盖一应叫告诉开叫人自己一方有接近成局甚至以上的牌力。开叫人除非是开</a:t>
            </a:r>
          </a:p>
          <a:p>
            <a:pPr lvl="1" algn="l"/>
            <a:r>
              <a:rPr lang="zh-CN" altLang="en-US" b="1"/>
              <a:t>叫的最低限12~13点，都应该进局。</a:t>
            </a:r>
          </a:p>
          <a:p>
            <a:pPr lvl="1" algn="l"/>
            <a:r>
              <a:rPr lang="zh-CN" altLang="en-US" b="1"/>
              <a:t>例.搭档开叫1</a:t>
            </a:r>
            <a:r>
              <a:rPr lang="en-US" altLang="zh-CN" b="1">
                <a:solidFill>
                  <a:srgbClr val="FF0000"/>
                </a:solidFill>
                <a:sym typeface="+mn-ea"/>
              </a:rPr>
              <a:t>♥</a:t>
            </a:r>
            <a:r>
              <a:rPr lang="zh-CN" altLang="en-US" b="1"/>
              <a:t>,你持牌如下：</a:t>
            </a:r>
          </a:p>
          <a:p>
            <a:pPr lvl="1" algn="ctr"/>
            <a:r>
              <a:rPr lang="zh-CN" altLang="en-US" dirty="0">
                <a:latin typeface="微软雅黑" panose="020B0503020204020204" charset="-122"/>
                <a:ea typeface="微软雅黑" panose="020B0503020204020204" charset="-122"/>
                <a:sym typeface="+mn-ea"/>
              </a:rPr>
              <a:t>♠</a:t>
            </a:r>
            <a:r>
              <a:rPr lang="en-US" altLang="zh-CN" b="1"/>
              <a:t> </a:t>
            </a:r>
            <a:r>
              <a:rPr lang="zh-CN" altLang="en-US" b="1"/>
              <a:t>AK74 </a:t>
            </a:r>
            <a:r>
              <a:rPr lang="en-US" altLang="zh-CN" b="1"/>
              <a:t> </a:t>
            </a:r>
            <a:r>
              <a:rPr lang="en-US" altLang="zh-CN" b="1">
                <a:solidFill>
                  <a:srgbClr val="FF0000"/>
                </a:solidFill>
              </a:rPr>
              <a:t>♥</a:t>
            </a:r>
            <a:r>
              <a:rPr lang="en-US" altLang="zh-CN" b="1"/>
              <a:t> </a:t>
            </a:r>
            <a:r>
              <a:rPr lang="zh-CN" altLang="en-US" b="1"/>
              <a:t>Q10</a:t>
            </a:r>
            <a:r>
              <a:rPr lang="en-US" altLang="zh-CN" b="1"/>
              <a:t> </a:t>
            </a:r>
            <a:r>
              <a:rPr lang="en-US" altLang="zh-CN" b="1">
                <a:solidFill>
                  <a:srgbClr val="FF0000"/>
                </a:solidFill>
              </a:rPr>
              <a:t>♦</a:t>
            </a:r>
            <a:r>
              <a:rPr lang="en-US" altLang="zh-CN" b="1"/>
              <a:t> </a:t>
            </a:r>
            <a:r>
              <a:rPr lang="zh-CN" altLang="en-US" b="1"/>
              <a:t>Q62 </a:t>
            </a:r>
            <a:r>
              <a:rPr lang="en-US" altLang="zh-CN" b="1"/>
              <a:t> </a:t>
            </a:r>
            <a:r>
              <a:rPr lang="zh-CN" altLang="en-US" dirty="0">
                <a:latin typeface="微软雅黑" panose="020B0503020204020204" charset="-122"/>
                <a:ea typeface="微软雅黑" panose="020B0503020204020204" charset="-122"/>
                <a:sym typeface="+mn-ea"/>
              </a:rPr>
              <a:t>♣</a:t>
            </a:r>
            <a:r>
              <a:rPr lang="zh-CN" altLang="en-US" b="1"/>
              <a:t>KQ1074</a:t>
            </a:r>
          </a:p>
          <a:p>
            <a:pPr lvl="1" algn="l"/>
            <a:r>
              <a:rPr lang="zh-CN" altLang="en-US" b="1"/>
              <a:t>12点，5张</a:t>
            </a:r>
            <a:r>
              <a:rPr lang="en-US" altLang="zh-CN" b="1"/>
              <a:t>♣</a:t>
            </a:r>
            <a:r>
              <a:rPr lang="zh-CN" altLang="en-US" b="1"/>
              <a:t>。应叫2</a:t>
            </a:r>
            <a:r>
              <a:rPr lang="en-US" altLang="zh-CN" b="1"/>
              <a:t>♣</a:t>
            </a:r>
            <a:r>
              <a:rPr lang="zh-CN" altLang="en-US" b="1"/>
              <a:t>.</a:t>
            </a:r>
          </a:p>
          <a:p>
            <a:pPr lvl="1"/>
            <a:endParaRPr lang="zh-CN" altLang="en-US" b="1"/>
          </a:p>
        </p:txBody>
      </p:sp>
      <p:sp>
        <p:nvSpPr>
          <p:cNvPr id="5" name="Rectangle 2"/>
          <p:cNvSpPr>
            <a:spLocks noGrp="1" noRot="1"/>
          </p:cNvSpPr>
          <p:nvPr/>
        </p:nvSpPr>
        <p:spPr>
          <a:xfrm>
            <a:off x="2265998" y="433705"/>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sz="4000" dirty="0">
                <a:solidFill>
                  <a:srgbClr val="1A9895"/>
                </a:solidFill>
                <a:sym typeface="+mn-ea"/>
              </a:rPr>
              <a:t>1</a:t>
            </a:r>
            <a:r>
              <a:rPr lang="zh-CN" altLang="en-US" sz="4000" dirty="0">
                <a:solidFill>
                  <a:srgbClr val="1A9895"/>
                </a:solidFill>
                <a:sym typeface="+mn-ea"/>
              </a:rPr>
              <a:t>阶高花开叫之后</a:t>
            </a:r>
            <a:endParaRPr lang="zh-CN" altLang="en-US" sz="4000" kern="1200" dirty="0">
              <a:solidFill>
                <a:srgbClr val="1A9895"/>
              </a:solidFill>
              <a:latin typeface="微软雅黑" panose="020B0503020204020204" charset="-122"/>
              <a:ea typeface="微软雅黑" panose="020B0503020204020204" charset="-122"/>
              <a:cs typeface="+mj-cs"/>
            </a:endParaRPr>
          </a:p>
        </p:txBody>
      </p:sp>
      <p:pic>
        <p:nvPicPr>
          <p:cNvPr id="8" name="图片 7" descr="3b32313538343139393bc1b7cfb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99895" y="4756785"/>
            <a:ext cx="566420" cy="566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 calcmode="lin" valueType="num">
                                      <p:cBhvr additive="base">
                                        <p:cTn id="4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
                                            <p:txEl>
                                              <p:pRg st="10" end="10"/>
                                            </p:txEl>
                                          </p:spTgt>
                                        </p:tgtEl>
                                        <p:attrNameLst>
                                          <p:attrName>style.visibility</p:attrName>
                                        </p:attrNameLst>
                                      </p:cBhvr>
                                      <p:to>
                                        <p:strVal val="visible"/>
                                      </p:to>
                                    </p:set>
                                    <p:anim calcmode="lin" valueType="num">
                                      <p:cBhvr additive="base">
                                        <p:cTn id="5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
                                            <p:txEl>
                                              <p:pRg st="11" end="11"/>
                                            </p:txEl>
                                          </p:spTgt>
                                        </p:tgtEl>
                                        <p:attrNameLst>
                                          <p:attrName>style.visibility</p:attrName>
                                        </p:attrNameLst>
                                      </p:cBhvr>
                                      <p:to>
                                        <p:strVal val="visible"/>
                                      </p:to>
                                    </p:set>
                                    <p:anim calcmode="lin" valueType="num">
                                      <p:cBhvr additive="base">
                                        <p:cTn id="55"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12" end="12"/>
                                            </p:txEl>
                                          </p:spTgt>
                                        </p:tgtEl>
                                        <p:attrNameLst>
                                          <p:attrName>style.visibility</p:attrName>
                                        </p:attrNameLst>
                                      </p:cBhvr>
                                      <p:to>
                                        <p:strVal val="visible"/>
                                      </p:to>
                                    </p:set>
                                    <p:anim calcmode="lin" valueType="num">
                                      <p:cBhvr additive="base">
                                        <p:cTn id="61"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
                                            <p:txEl>
                                              <p:pRg st="13" end="13"/>
                                            </p:txEl>
                                          </p:spTgt>
                                        </p:tgtEl>
                                        <p:attrNameLst>
                                          <p:attrName>style.visibility</p:attrName>
                                        </p:attrNameLst>
                                      </p:cBhvr>
                                      <p:to>
                                        <p:strVal val="visible"/>
                                      </p:to>
                                    </p:set>
                                    <p:anim calcmode="lin" valueType="num">
                                      <p:cBhvr additive="base">
                                        <p:cTn id="65"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
                                            <p:txEl>
                                              <p:pRg st="14" end="14"/>
                                            </p:txEl>
                                          </p:spTgt>
                                        </p:tgtEl>
                                        <p:attrNameLst>
                                          <p:attrName>style.visibility</p:attrName>
                                        </p:attrNameLst>
                                      </p:cBhvr>
                                      <p:to>
                                        <p:strVal val="visible"/>
                                      </p:to>
                                    </p:set>
                                    <p:anim calcmode="lin" valueType="num">
                                      <p:cBhvr additive="base">
                                        <p:cTn id="69"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
                                            <p:txEl>
                                              <p:pRg st="14" end="14"/>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4"/>
          <a:srcRect t="25306" r="63543" b="18161"/>
          <a:stretch>
            <a:fillRect/>
          </a:stretch>
        </p:blipFill>
        <p:spPr>
          <a:xfrm>
            <a:off x="10221595" y="3812540"/>
            <a:ext cx="1802765" cy="2454275"/>
          </a:xfrm>
          <a:prstGeom prst="rect">
            <a:avLst/>
          </a:prstGeom>
          <a:noFill/>
          <a:ln w="9525">
            <a:noFill/>
          </a:ln>
        </p:spPr>
      </p:pic>
      <p:pic>
        <p:nvPicPr>
          <p:cNvPr id="102" name="图片 101"/>
          <p:cNvPicPr/>
          <p:nvPr/>
        </p:nvPicPr>
        <p:blipFill>
          <a:blip r:embed="rId5"/>
          <a:srcRect l="76150" t="2018"/>
          <a:stretch>
            <a:fillRect/>
          </a:stretch>
        </p:blipFill>
        <p:spPr>
          <a:xfrm>
            <a:off x="280670" y="3489325"/>
            <a:ext cx="1489710" cy="3100070"/>
          </a:xfrm>
          <a:prstGeom prst="rect">
            <a:avLst/>
          </a:prstGeom>
          <a:noFill/>
          <a:ln w="9525">
            <a:noFill/>
          </a:ln>
        </p:spPr>
      </p:pic>
      <p:sp>
        <p:nvSpPr>
          <p:cNvPr id="2" name="文本框 1"/>
          <p:cNvSpPr txBox="1"/>
          <p:nvPr/>
        </p:nvSpPr>
        <p:spPr>
          <a:xfrm>
            <a:off x="1510665" y="1256665"/>
            <a:ext cx="8888972" cy="4124206"/>
          </a:xfrm>
          <a:prstGeom prst="rect">
            <a:avLst/>
          </a:prstGeom>
          <a:noFill/>
        </p:spPr>
        <p:txBody>
          <a:bodyPr wrap="none" rtlCol="0">
            <a:spAutoFit/>
          </a:bodyPr>
          <a:lstStyle/>
          <a:p>
            <a:pPr algn="l"/>
            <a:r>
              <a:rPr lang="zh-CN" altLang="en-US" sz="2800" b="1" dirty="0"/>
              <a:t>四、不逼叫的1NT应叫</a:t>
            </a:r>
          </a:p>
          <a:p>
            <a:pPr marL="742950" lvl="1" indent="-285750" algn="l">
              <a:buFont typeface="Arial" panose="020B0604020202020204" pitchFamily="34" charset="0"/>
              <a:buChar char="•"/>
            </a:pPr>
            <a:r>
              <a:rPr lang="zh-CN" altLang="en-US" b="1" dirty="0"/>
              <a:t>应叫人持有6点以上，对开叫的高花没有3张支持，又无法做出一盖一应叫，</a:t>
            </a:r>
          </a:p>
          <a:p>
            <a:pPr lvl="1" algn="l"/>
            <a:r>
              <a:rPr lang="zh-CN" altLang="en-US" b="1" dirty="0"/>
              <a:t>也不适合二盖一应叫时，比如有低花套，但是不足11点。这时只能应叫1NT.</a:t>
            </a:r>
          </a:p>
          <a:p>
            <a:pPr lvl="1" algn="l"/>
            <a:r>
              <a:rPr lang="zh-CN" altLang="en-US" b="1" dirty="0"/>
              <a:t>1NT的应叫条件：</a:t>
            </a:r>
            <a:r>
              <a:rPr lang="zh-CN" altLang="en-US" b="1" dirty="0">
                <a:solidFill>
                  <a:srgbClr val="1A9895"/>
                </a:solidFill>
              </a:rPr>
              <a:t>6~10点，对开叫花色不支持，不适合一盖一或二盖一的应叫</a:t>
            </a:r>
            <a:r>
              <a:rPr lang="zh-CN" altLang="en-US" b="1" dirty="0"/>
              <a:t>。</a:t>
            </a:r>
          </a:p>
          <a:p>
            <a:pPr marL="742950" lvl="1" indent="-285750" algn="l">
              <a:buFont typeface="Arial" panose="020B0604020202020204" pitchFamily="34" charset="0"/>
              <a:buChar char="•"/>
            </a:pPr>
            <a:r>
              <a:rPr lang="zh-CN" altLang="en-US" b="1" dirty="0"/>
              <a:t>由于应叫1NT的点力范围是6~10点，开叫人再根据自己的牌力就能判断是否</a:t>
            </a:r>
          </a:p>
          <a:p>
            <a:pPr lvl="1" algn="l"/>
            <a:r>
              <a:rPr lang="zh-CN" altLang="en-US" b="1" dirty="0"/>
              <a:t>可以成局。够成局就可以不叫。所以这个1NT不是逼叫叫牌。</a:t>
            </a:r>
          </a:p>
          <a:p>
            <a:pPr marL="742950" lvl="1" indent="-285750" algn="l">
              <a:buFont typeface="Arial" panose="020B0604020202020204" pitchFamily="34" charset="0"/>
              <a:buChar char="•"/>
            </a:pPr>
            <a:r>
              <a:rPr lang="zh-CN" altLang="en-US" b="1" dirty="0">
                <a:latin typeface="楷体" panose="02010609060101010101" pitchFamily="49" charset="-122"/>
                <a:ea typeface="楷体" panose="02010609060101010101" pitchFamily="49" charset="-122"/>
                <a:cs typeface="楷体" panose="02010609060101010101" pitchFamily="49" charset="-122"/>
              </a:rPr>
              <a:t>严格地说，这个1NT并不算是自然叫牌，很可能是持长的低级别花色套而不够</a:t>
            </a:r>
          </a:p>
          <a:p>
            <a:pPr lvl="1" algn="l"/>
            <a:r>
              <a:rPr lang="zh-CN" altLang="en-US" b="1" dirty="0">
                <a:latin typeface="楷体" panose="02010609060101010101" pitchFamily="49" charset="-122"/>
                <a:ea typeface="楷体" panose="02010609060101010101" pitchFamily="49" charset="-122"/>
                <a:cs typeface="楷体" panose="02010609060101010101" pitchFamily="49" charset="-122"/>
              </a:rPr>
              <a:t>二盖一应叫。</a:t>
            </a:r>
            <a:endParaRPr lang="zh-CN" altLang="en-US" b="1" dirty="0"/>
          </a:p>
          <a:p>
            <a:pPr lvl="1" algn="l"/>
            <a:r>
              <a:rPr lang="zh-CN" altLang="en-US" b="1" dirty="0"/>
              <a:t>例.搭档开叫1</a:t>
            </a:r>
            <a:r>
              <a:rPr lang="en-US" altLang="zh-CN" b="1" dirty="0">
                <a:solidFill>
                  <a:srgbClr val="FF0000"/>
                </a:solidFill>
              </a:rPr>
              <a:t>♥</a:t>
            </a:r>
            <a:r>
              <a:rPr lang="zh-CN" altLang="en-US" b="1" dirty="0"/>
              <a:t>,你持牌如下：</a:t>
            </a:r>
          </a:p>
          <a:p>
            <a:pPr lvl="1" algn="ctr"/>
            <a:r>
              <a:rPr lang="en-US" altLang="zh-CN" b="1" dirty="0"/>
              <a:t>♠ AKT </a:t>
            </a:r>
            <a:r>
              <a:rPr lang="en-US" altLang="zh-CN" b="1" dirty="0">
                <a:solidFill>
                  <a:srgbClr val="FF0000"/>
                </a:solidFill>
              </a:rPr>
              <a:t>♥</a:t>
            </a:r>
            <a:r>
              <a:rPr lang="en-US" altLang="zh-CN" b="1" dirty="0"/>
              <a:t> T2 </a:t>
            </a:r>
            <a:r>
              <a:rPr lang="en-US" altLang="zh-CN" b="1" dirty="0">
                <a:solidFill>
                  <a:srgbClr val="FF0000"/>
                </a:solidFill>
              </a:rPr>
              <a:t>♦</a:t>
            </a:r>
            <a:r>
              <a:rPr lang="en-US" altLang="zh-CN" b="1" dirty="0"/>
              <a:t> 632 ♣ KT872</a:t>
            </a:r>
            <a:endParaRPr lang="zh-CN" altLang="en-US" b="1" dirty="0"/>
          </a:p>
          <a:p>
            <a:pPr lvl="1" algn="l"/>
            <a:r>
              <a:rPr lang="zh-CN" altLang="en-US" b="1" dirty="0"/>
              <a:t>10点，5张。不够二盖一的实力，只能应叫1NT.</a:t>
            </a:r>
          </a:p>
          <a:p>
            <a:pPr lvl="1" algn="l"/>
            <a:r>
              <a:rPr lang="zh-CN" altLang="en-US" b="1" dirty="0"/>
              <a:t>例.搭档开叫1</a:t>
            </a:r>
            <a:r>
              <a:rPr lang="en-US" altLang="zh-CN" b="1" dirty="0">
                <a:sym typeface="+mn-ea"/>
              </a:rPr>
              <a:t>♠</a:t>
            </a:r>
            <a:r>
              <a:rPr lang="zh-CN" altLang="en-US" b="1" dirty="0">
                <a:sym typeface="+mn-ea"/>
              </a:rPr>
              <a:t>，</a:t>
            </a:r>
            <a:r>
              <a:rPr lang="zh-CN" altLang="en-US" b="1" dirty="0"/>
              <a:t>你持牌如下：</a:t>
            </a:r>
          </a:p>
          <a:p>
            <a:pPr lvl="1" algn="ctr"/>
            <a:r>
              <a:rPr lang="en-US" altLang="zh-CN" b="1" dirty="0"/>
              <a:t>♠ JT </a:t>
            </a:r>
            <a:r>
              <a:rPr lang="en-US" altLang="zh-CN" b="1" dirty="0">
                <a:solidFill>
                  <a:srgbClr val="FF0000"/>
                </a:solidFill>
              </a:rPr>
              <a:t>♥</a:t>
            </a:r>
            <a:r>
              <a:rPr lang="en-US" altLang="zh-CN" b="1" dirty="0"/>
              <a:t> AQT873 </a:t>
            </a:r>
            <a:r>
              <a:rPr lang="en-US" altLang="zh-CN" b="1" dirty="0">
                <a:solidFill>
                  <a:srgbClr val="FF0000"/>
                </a:solidFill>
              </a:rPr>
              <a:t>♦</a:t>
            </a:r>
            <a:r>
              <a:rPr lang="en-US" altLang="zh-CN" b="1" dirty="0"/>
              <a:t> 6543 ♣ 7</a:t>
            </a:r>
            <a:endParaRPr lang="zh-CN" altLang="en-US" b="1" dirty="0"/>
          </a:p>
          <a:p>
            <a:pPr lvl="1" algn="l"/>
            <a:r>
              <a:rPr lang="zh-CN" altLang="en-US" b="1" dirty="0"/>
              <a:t>7点，6张。但是也不能二盖一叫2</a:t>
            </a:r>
            <a:r>
              <a:rPr lang="en-US" altLang="zh-CN" b="1" dirty="0"/>
              <a:t>♥</a:t>
            </a:r>
            <a:r>
              <a:rPr lang="zh-CN" altLang="en-US" b="1" dirty="0"/>
              <a:t>，只能先叫1NT.</a:t>
            </a:r>
          </a:p>
        </p:txBody>
      </p:sp>
      <p:sp>
        <p:nvSpPr>
          <p:cNvPr id="5" name="Rectangle 2"/>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sz="4000" dirty="0">
                <a:solidFill>
                  <a:srgbClr val="1A9895"/>
                </a:solidFill>
                <a:sym typeface="+mn-ea"/>
              </a:rPr>
              <a:t>1</a:t>
            </a:r>
            <a:r>
              <a:rPr lang="zh-CN" altLang="en-US" sz="4000" dirty="0">
                <a:solidFill>
                  <a:srgbClr val="1A9895"/>
                </a:solidFill>
                <a:sym typeface="+mn-ea"/>
              </a:rPr>
              <a:t>阶高花开叫之后</a:t>
            </a:r>
            <a:endParaRPr lang="zh-CN" altLang="en-US" sz="4000" kern="1200" dirty="0">
              <a:solidFill>
                <a:srgbClr val="1A9895"/>
              </a:solidFill>
              <a:latin typeface="微软雅黑" panose="020B0503020204020204" charset="-122"/>
              <a:ea typeface="微软雅黑" panose="020B0503020204020204" charset="-122"/>
              <a:cs typeface="+mj-cs"/>
            </a:endParaRPr>
          </a:p>
        </p:txBody>
      </p:sp>
      <p:pic>
        <p:nvPicPr>
          <p:cNvPr id="8" name="图片 7" descr="3b32313538343139393bc1b7cfb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9085" y="3489325"/>
            <a:ext cx="566420" cy="566420"/>
          </a:xfrm>
          <a:prstGeom prst="rect">
            <a:avLst/>
          </a:prstGeom>
        </p:spPr>
      </p:pic>
      <p:pic>
        <p:nvPicPr>
          <p:cNvPr id="6" name="图片 5" descr="3b32313538343139393bc1b7cfb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9085" y="4353560"/>
            <a:ext cx="566420" cy="566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 calcmode="lin" valueType="num">
                                      <p:cBhvr additive="base">
                                        <p:cTn id="3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
                                            <p:txEl>
                                              <p:pRg st="9" end="9"/>
                                            </p:txEl>
                                          </p:spTgt>
                                        </p:tgtEl>
                                        <p:attrNameLst>
                                          <p:attrName>style.visibility</p:attrName>
                                        </p:attrNameLst>
                                      </p:cBhvr>
                                      <p:to>
                                        <p:strVal val="visible"/>
                                      </p:to>
                                    </p:set>
                                    <p:anim calcmode="lin" valueType="num">
                                      <p:cBhvr additive="base">
                                        <p:cTn id="53"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 calcmode="lin" valueType="num">
                                      <p:cBhvr additive="base">
                                        <p:cTn id="5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
                                            <p:txEl>
                                              <p:pRg st="11" end="11"/>
                                            </p:txEl>
                                          </p:spTgt>
                                        </p:tgtEl>
                                        <p:attrNameLst>
                                          <p:attrName>style.visibility</p:attrName>
                                        </p:attrNameLst>
                                      </p:cBhvr>
                                      <p:to>
                                        <p:strVal val="visible"/>
                                      </p:to>
                                    </p:set>
                                    <p:anim calcmode="lin" valueType="num">
                                      <p:cBhvr additive="base">
                                        <p:cTn id="6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
                                            <p:txEl>
                                              <p:pRg st="12" end="12"/>
                                            </p:txEl>
                                          </p:spTgt>
                                        </p:tgtEl>
                                        <p:attrNameLst>
                                          <p:attrName>style.visibility</p:attrName>
                                        </p:attrNameLst>
                                      </p:cBhvr>
                                      <p:to>
                                        <p:strVal val="visible"/>
                                      </p:to>
                                    </p:set>
                                    <p:anim calcmode="lin" valueType="num">
                                      <p:cBhvr additive="base">
                                        <p:cTn id="71"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
                                            <p:txEl>
                                              <p:pRg st="13" end="13"/>
                                            </p:txEl>
                                          </p:spTgt>
                                        </p:tgtEl>
                                        <p:attrNameLst>
                                          <p:attrName>style.visibility</p:attrName>
                                        </p:attrNameLst>
                                      </p:cBhvr>
                                      <p:to>
                                        <p:strVal val="visible"/>
                                      </p:to>
                                    </p:set>
                                    <p:anim calcmode="lin" valueType="num">
                                      <p:cBhvr additive="base">
                                        <p:cTn id="75"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
                                            <p:txEl>
                                              <p:pRg st="13" end="13"/>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ppt_x"/>
                                          </p:val>
                                        </p:tav>
                                        <p:tav tm="100000">
                                          <p:val>
                                            <p:strVal val="#ppt_x"/>
                                          </p:val>
                                        </p:tav>
                                      </p:tavLst>
                                    </p:anim>
                                    <p:anim calcmode="lin" valueType="num">
                                      <p:cBhvr additive="base">
                                        <p:cTn id="8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sz="4000" kern="1200" dirty="0">
                <a:solidFill>
                  <a:srgbClr val="1A9895"/>
                </a:solidFill>
                <a:latin typeface="微软雅黑" panose="020B0503020204020204" charset="-122"/>
                <a:ea typeface="微软雅黑" panose="020B0503020204020204" charset="-122"/>
                <a:cs typeface="+mj-cs"/>
              </a:rPr>
              <a:t>1</a:t>
            </a:r>
            <a:r>
              <a:rPr lang="zh-CN" altLang="en-US" sz="4000" kern="1200" dirty="0">
                <a:solidFill>
                  <a:srgbClr val="1A9895"/>
                </a:solidFill>
                <a:latin typeface="微软雅黑" panose="020B0503020204020204" charset="-122"/>
                <a:ea typeface="微软雅黑" panose="020B0503020204020204" charset="-122"/>
                <a:cs typeface="+mj-cs"/>
              </a:rPr>
              <a:t>阶高花开叫之后</a:t>
            </a:r>
          </a:p>
        </p:txBody>
      </p:sp>
      <p:graphicFrame>
        <p:nvGraphicFramePr>
          <p:cNvPr id="2" name="表格 1"/>
          <p:cNvGraphicFramePr/>
          <p:nvPr>
            <p:custDataLst>
              <p:tags r:id="rId1"/>
            </p:custDataLst>
          </p:nvPr>
        </p:nvGraphicFramePr>
        <p:xfrm>
          <a:off x="457200" y="1361820"/>
          <a:ext cx="11277600" cy="4910455"/>
        </p:xfrm>
        <a:graphic>
          <a:graphicData uri="http://schemas.openxmlformats.org/drawingml/2006/table">
            <a:tbl>
              <a:tblPr firstRow="1" bandRow="1">
                <a:tableStyleId>{5C22544A-7EE6-4342-B048-85BDC9FD1C3A}</a:tableStyleId>
              </a:tblPr>
              <a:tblGrid>
                <a:gridCol w="3220720">
                  <a:extLst>
                    <a:ext uri="{9D8B030D-6E8A-4147-A177-3AD203B41FA5}">
                      <a16:colId xmlns:a16="http://schemas.microsoft.com/office/drawing/2014/main" val="20000"/>
                    </a:ext>
                  </a:extLst>
                </a:gridCol>
                <a:gridCol w="3092450">
                  <a:extLst>
                    <a:ext uri="{9D8B030D-6E8A-4147-A177-3AD203B41FA5}">
                      <a16:colId xmlns:a16="http://schemas.microsoft.com/office/drawing/2014/main" val="20001"/>
                    </a:ext>
                  </a:extLst>
                </a:gridCol>
                <a:gridCol w="1412240">
                  <a:extLst>
                    <a:ext uri="{9D8B030D-6E8A-4147-A177-3AD203B41FA5}">
                      <a16:colId xmlns:a16="http://schemas.microsoft.com/office/drawing/2014/main" val="20002"/>
                    </a:ext>
                  </a:extLst>
                </a:gridCol>
                <a:gridCol w="3552190">
                  <a:extLst>
                    <a:ext uri="{9D8B030D-6E8A-4147-A177-3AD203B41FA5}">
                      <a16:colId xmlns:a16="http://schemas.microsoft.com/office/drawing/2014/main" val="20003"/>
                    </a:ext>
                  </a:extLst>
                </a:gridCol>
              </a:tblGrid>
              <a:tr h="647700">
                <a:tc>
                  <a:txBody>
                    <a:bodyPr/>
                    <a:lstStyle/>
                    <a:p>
                      <a:pPr indent="0" algn="ctr">
                        <a:lnSpc>
                          <a:spcPct val="120000"/>
                        </a:lnSpc>
                        <a:spcBef>
                          <a:spcPts val="0"/>
                        </a:spcBef>
                        <a:spcAft>
                          <a:spcPts val="0"/>
                        </a:spcAft>
                        <a:buNone/>
                      </a:pPr>
                      <a:r>
                        <a:rPr lang="zh-CN" altLang="en-US" sz="1900" b="1" spc="130">
                          <a:solidFill>
                            <a:srgbClr val="646464"/>
                          </a:solidFill>
                          <a:latin typeface="微软雅黑" panose="020B0503020204020204" charset="-122"/>
                          <a:ea typeface="微软雅黑" panose="020B0503020204020204" charset="-122"/>
                        </a:rPr>
                        <a:t>开叫</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tx2">
                        <a:lumMod val="20000"/>
                        <a:lumOff val="80000"/>
                      </a:schemeClr>
                    </a:solidFill>
                  </a:tcPr>
                </a:tc>
                <a:tc>
                  <a:txBody>
                    <a:bodyPr/>
                    <a:lstStyle/>
                    <a:p>
                      <a:pPr indent="0" algn="ctr">
                        <a:lnSpc>
                          <a:spcPct val="120000"/>
                        </a:lnSpc>
                        <a:spcBef>
                          <a:spcPts val="0"/>
                        </a:spcBef>
                        <a:spcAft>
                          <a:spcPts val="0"/>
                        </a:spcAft>
                        <a:buNone/>
                      </a:pPr>
                      <a:r>
                        <a:rPr lang="zh-CN" altLang="en-US" sz="1900" b="1" spc="130">
                          <a:solidFill>
                            <a:srgbClr val="646464"/>
                          </a:solidFill>
                          <a:latin typeface="微软雅黑" panose="020B0503020204020204" charset="-122"/>
                          <a:ea typeface="微软雅黑" panose="020B0503020204020204" charset="-122"/>
                        </a:rPr>
                        <a:t>应叫叫牌</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tx2">
                        <a:lumMod val="20000"/>
                        <a:lumOff val="80000"/>
                      </a:schemeClr>
                    </a:solidFill>
                  </a:tcPr>
                </a:tc>
                <a:tc>
                  <a:txBody>
                    <a:bodyPr/>
                    <a:lstStyle/>
                    <a:p>
                      <a:pPr indent="0" algn="ctr">
                        <a:lnSpc>
                          <a:spcPct val="120000"/>
                        </a:lnSpc>
                        <a:spcBef>
                          <a:spcPts val="0"/>
                        </a:spcBef>
                        <a:spcAft>
                          <a:spcPts val="0"/>
                        </a:spcAft>
                        <a:buNone/>
                      </a:pPr>
                      <a:r>
                        <a:rPr lang="zh-CN" altLang="en-US" sz="1900" b="1" spc="130">
                          <a:solidFill>
                            <a:srgbClr val="646464"/>
                          </a:solidFill>
                          <a:latin typeface="微软雅黑" panose="020B0503020204020204" charset="-122"/>
                          <a:ea typeface="微软雅黑" panose="020B0503020204020204" charset="-122"/>
                        </a:rPr>
                        <a:t>简称</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tx2">
                        <a:lumMod val="20000"/>
                        <a:lumOff val="80000"/>
                      </a:schemeClr>
                    </a:solidFill>
                  </a:tcPr>
                </a:tc>
                <a:tc>
                  <a:txBody>
                    <a:bodyPr/>
                    <a:lstStyle/>
                    <a:p>
                      <a:pPr indent="0" algn="ctr">
                        <a:lnSpc>
                          <a:spcPct val="120000"/>
                        </a:lnSpc>
                        <a:spcBef>
                          <a:spcPts val="0"/>
                        </a:spcBef>
                        <a:spcAft>
                          <a:spcPts val="0"/>
                        </a:spcAft>
                        <a:buNone/>
                      </a:pPr>
                      <a:r>
                        <a:rPr lang="zh-CN" altLang="en-US" sz="1900" b="1" spc="130">
                          <a:solidFill>
                            <a:srgbClr val="646464"/>
                          </a:solidFill>
                          <a:latin typeface="微软雅黑" panose="020B0503020204020204" charset="-122"/>
                          <a:ea typeface="微软雅黑" panose="020B0503020204020204" charset="-122"/>
                        </a:rPr>
                        <a:t>使用条件</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tx2">
                        <a:lumMod val="20000"/>
                        <a:lumOff val="80000"/>
                      </a:schemeClr>
                    </a:solidFill>
                  </a:tcPr>
                </a:tc>
                <a:extLst>
                  <a:ext uri="{0D108BD9-81ED-4DB2-BD59-A6C34878D82A}">
                    <a16:rowId xmlns:a16="http://schemas.microsoft.com/office/drawing/2014/main" val="10000"/>
                  </a:ext>
                </a:extLst>
              </a:tr>
              <a:tr h="608965">
                <a:tc rowSpan="7">
                  <a:txBody>
                    <a:bodyPr/>
                    <a:lstStyle/>
                    <a:p>
                      <a:pPr indent="0" algn="ctr">
                        <a:lnSpc>
                          <a:spcPct val="120000"/>
                        </a:lnSpc>
                        <a:spcBef>
                          <a:spcPts val="0"/>
                        </a:spcBef>
                        <a:spcAft>
                          <a:spcPts val="0"/>
                        </a:spcAft>
                        <a:buNone/>
                      </a:pPr>
                      <a:r>
                        <a:rPr lang="en-US" altLang="zh-CN" sz="1700" spc="130">
                          <a:solidFill>
                            <a:srgbClr val="646464"/>
                          </a:solidFill>
                          <a:latin typeface="微软雅黑" panose="020B0503020204020204" charset="-122"/>
                          <a:ea typeface="微软雅黑" panose="020B0503020204020204" charset="-122"/>
                          <a:sym typeface="+mn-ea"/>
                        </a:rPr>
                        <a:t>1</a:t>
                      </a:r>
                      <a:r>
                        <a:rPr lang="zh-CN" altLang="en-US" sz="1700" dirty="0">
                          <a:solidFill>
                            <a:srgbClr val="FF0000"/>
                          </a:solidFill>
                          <a:latin typeface="微软雅黑" panose="020B0503020204020204" charset="-122"/>
                          <a:ea typeface="微软雅黑" panose="020B0503020204020204" charset="-122"/>
                          <a:sym typeface="+mn-ea"/>
                        </a:rPr>
                        <a:t>♥</a:t>
                      </a:r>
                      <a:r>
                        <a:rPr lang="en-US" altLang="zh-CN" sz="1700" spc="130">
                          <a:solidFill>
                            <a:srgbClr val="646464"/>
                          </a:solidFill>
                          <a:latin typeface="微软雅黑" panose="020B0503020204020204" charset="-122"/>
                          <a:ea typeface="微软雅黑" panose="020B0503020204020204" charset="-122"/>
                          <a:sym typeface="+mn-ea"/>
                        </a:rPr>
                        <a:t>/1</a:t>
                      </a:r>
                      <a:r>
                        <a:rPr lang="zh-CN" altLang="en-US" sz="1700" dirty="0">
                          <a:latin typeface="微软雅黑" panose="020B0503020204020204" charset="-122"/>
                          <a:ea typeface="微软雅黑" panose="020B0503020204020204" charset="-122"/>
                          <a:sym typeface="+mn-ea"/>
                        </a:rPr>
                        <a:t>♠</a:t>
                      </a:r>
                      <a:endParaRPr lang="en-US" altLang="zh-CN" sz="1700" b="0" spc="130">
                        <a:solidFill>
                          <a:srgbClr val="646464"/>
                        </a:solidFill>
                        <a:latin typeface="微软雅黑" panose="020B0503020204020204" charset="-122"/>
                        <a:ea typeface="微软雅黑" panose="020B0503020204020204" charset="-122"/>
                        <a:cs typeface="微软雅黑" panose="020B0503020204020204" charset="-122"/>
                      </a:endParaRPr>
                    </a:p>
                    <a:p>
                      <a:pPr indent="0" algn="ctr">
                        <a:lnSpc>
                          <a:spcPct val="120000"/>
                        </a:lnSpc>
                        <a:spcBef>
                          <a:spcPts val="0"/>
                        </a:spcBef>
                        <a:spcAft>
                          <a:spcPts val="0"/>
                        </a:spcAft>
                        <a:buNone/>
                      </a:pPr>
                      <a:r>
                        <a:rPr lang="en-US" altLang="zh-CN" sz="1700" b="0" spc="130">
                          <a:solidFill>
                            <a:srgbClr val="646464"/>
                          </a:solidFill>
                          <a:latin typeface="微软雅黑" panose="020B0503020204020204" charset="-122"/>
                          <a:ea typeface="微软雅黑" panose="020B0503020204020204" charset="-122"/>
                          <a:cs typeface="微软雅黑" panose="020B0503020204020204" charset="-122"/>
                        </a:rPr>
                        <a:t>12-21点，所叫高花5张以上</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tx2">
                        <a:lumMod val="20000"/>
                        <a:lumOff val="80000"/>
                      </a:schemeClr>
                    </a:solidFill>
                  </a:tcPr>
                </a:tc>
                <a:tc>
                  <a:txBody>
                    <a:bodyPr/>
                    <a:lstStyle/>
                    <a:p>
                      <a:pPr indent="0" algn="l">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不叫</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accent1">
                        <a:lumMod val="20000"/>
                        <a:lumOff val="80000"/>
                      </a:schemeClr>
                    </a:solidFill>
                  </a:tcPr>
                </a:tc>
                <a:tc>
                  <a:txBody>
                    <a:bodyPr/>
                    <a:lstStyle/>
                    <a:p>
                      <a:pPr indent="0" algn="ctr">
                        <a:lnSpc>
                          <a:spcPct val="120000"/>
                        </a:lnSpc>
                        <a:spcBef>
                          <a:spcPts val="0"/>
                        </a:spcBef>
                        <a:spcAft>
                          <a:spcPts val="0"/>
                        </a:spcAft>
                        <a:buNone/>
                      </a:pP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accent1">
                        <a:lumMod val="20000"/>
                        <a:lumOff val="80000"/>
                      </a:schemeClr>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0-5</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点</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accent1">
                        <a:lumMod val="20000"/>
                        <a:lumOff val="80000"/>
                      </a:schemeClr>
                    </a:solidFill>
                  </a:tcPr>
                </a:tc>
                <a:extLst>
                  <a:ext uri="{0D108BD9-81ED-4DB2-BD59-A6C34878D82A}">
                    <a16:rowId xmlns:a16="http://schemas.microsoft.com/office/drawing/2014/main" val="10001"/>
                  </a:ext>
                </a:extLst>
              </a:tr>
              <a:tr h="608965">
                <a:tc vMerge="1">
                  <a:txBody>
                    <a:bodyPr/>
                    <a:lstStyle/>
                    <a:p>
                      <a:endParaRPr lang="zh-CN"/>
                    </a:p>
                  </a:txBody>
                  <a:tcPr>
                    <a:lnL w="9525">
                      <a:solidFill>
                        <a:srgbClr val="646464"/>
                      </a:solidFill>
                      <a:prstDash val="sysDash"/>
                    </a:lnL>
                    <a:lnR w="9525">
                      <a:solidFill>
                        <a:srgbClr val="646464"/>
                      </a:solidFill>
                      <a:prstDash val="sysDash"/>
                    </a:lnR>
                  </a:tcPr>
                </a:tc>
                <a:tc>
                  <a:txBody>
                    <a:bodyPr/>
                    <a:lstStyle/>
                    <a:p>
                      <a:pPr indent="0" algn="l">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1</a:t>
                      </a:r>
                      <a:r>
                        <a:rPr lang="zh-CN" altLang="en-US" sz="1700" dirty="0">
                          <a:latin typeface="微软雅黑" panose="020B0503020204020204" charset="-122"/>
                          <a:ea typeface="微软雅黑" panose="020B0503020204020204" charset="-122"/>
                          <a:sym typeface="+mn-ea"/>
                        </a:rPr>
                        <a:t>♠</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（开叫</a:t>
                      </a: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1</a:t>
                      </a:r>
                      <a:r>
                        <a:rPr lang="zh-CN" altLang="en-US" sz="1700" dirty="0">
                          <a:solidFill>
                            <a:srgbClr val="FF0000"/>
                          </a:solidFill>
                          <a:latin typeface="微软雅黑" panose="020B0503020204020204" charset="-122"/>
                          <a:ea typeface="微软雅黑" panose="020B0503020204020204" charset="-122"/>
                          <a:sym typeface="+mn-ea"/>
                        </a:rPr>
                        <a:t>♥</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后）</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40000"/>
                        <a:lumOff val="60000"/>
                      </a:schemeClr>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一盖一</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40000"/>
                        <a:lumOff val="60000"/>
                      </a:schemeClr>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≥6</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点，</a:t>
                      </a:r>
                      <a:r>
                        <a:rPr lang="zh-CN" altLang="en-US" sz="1700" dirty="0">
                          <a:latin typeface="微软雅黑" panose="020B0503020204020204" charset="-122"/>
                          <a:ea typeface="微软雅黑" panose="020B0503020204020204" charset="-122"/>
                          <a:sym typeface="+mn-ea"/>
                        </a:rPr>
                        <a:t>♠</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套</a:t>
                      </a: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≥4</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张，逼叫</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40000"/>
                        <a:lumOff val="60000"/>
                      </a:schemeClr>
                    </a:solidFill>
                  </a:tcPr>
                </a:tc>
                <a:extLst>
                  <a:ext uri="{0D108BD9-81ED-4DB2-BD59-A6C34878D82A}">
                    <a16:rowId xmlns:a16="http://schemas.microsoft.com/office/drawing/2014/main" val="10002"/>
                  </a:ext>
                </a:extLst>
              </a:tr>
              <a:tr h="608965">
                <a:tc vMerge="1">
                  <a:txBody>
                    <a:bodyPr/>
                    <a:lstStyle/>
                    <a:p>
                      <a:endParaRPr lang="zh-CN"/>
                    </a:p>
                  </a:txBody>
                  <a:tcPr>
                    <a:lnL w="9525">
                      <a:solidFill>
                        <a:srgbClr val="646464"/>
                      </a:solidFill>
                      <a:prstDash val="sysDash"/>
                    </a:lnL>
                    <a:lnR w="9525">
                      <a:solidFill>
                        <a:srgbClr val="646464"/>
                      </a:solidFill>
                      <a:prstDash val="sysDash"/>
                    </a:lnR>
                  </a:tcPr>
                </a:tc>
                <a:tc>
                  <a:txBody>
                    <a:bodyPr/>
                    <a:lstStyle/>
                    <a:p>
                      <a:pPr indent="0" algn="l">
                        <a:lnSpc>
                          <a:spcPct val="120000"/>
                        </a:lnSpc>
                        <a:spcBef>
                          <a:spcPts val="0"/>
                        </a:spcBef>
                        <a:spcAft>
                          <a:spcPts val="0"/>
                        </a:spcAft>
                        <a:buNone/>
                      </a:pPr>
                      <a:r>
                        <a:rPr lang="en-US" altLang="zh-CN" sz="1700" spc="130">
                          <a:solidFill>
                            <a:srgbClr val="646464"/>
                          </a:solidFill>
                          <a:latin typeface="微软雅黑" panose="020B0503020204020204" charset="-122"/>
                          <a:ea typeface="微软雅黑" panose="020B0503020204020204" charset="-122"/>
                          <a:sym typeface="+mn-ea"/>
                        </a:rPr>
                        <a:t>2</a:t>
                      </a:r>
                      <a:r>
                        <a:rPr lang="zh-CN" altLang="en-US" sz="1700" dirty="0">
                          <a:solidFill>
                            <a:srgbClr val="FF0000"/>
                          </a:solidFill>
                          <a:latin typeface="微软雅黑" panose="020B0503020204020204" charset="-122"/>
                          <a:ea typeface="微软雅黑" panose="020B0503020204020204" charset="-122"/>
                          <a:sym typeface="+mn-ea"/>
                        </a:rPr>
                        <a:t>♥</a:t>
                      </a:r>
                      <a:r>
                        <a:rPr lang="en-US" altLang="zh-CN" sz="1700" spc="130">
                          <a:solidFill>
                            <a:srgbClr val="646464"/>
                          </a:solidFill>
                          <a:latin typeface="微软雅黑" panose="020B0503020204020204" charset="-122"/>
                          <a:ea typeface="微软雅黑" panose="020B0503020204020204" charset="-122"/>
                          <a:sym typeface="+mn-ea"/>
                        </a:rPr>
                        <a:t>/2</a:t>
                      </a:r>
                      <a:r>
                        <a:rPr lang="zh-CN" altLang="en-US" sz="1700" dirty="0">
                          <a:latin typeface="微软雅黑" panose="020B0503020204020204" charset="-122"/>
                          <a:ea typeface="微软雅黑" panose="020B0503020204020204" charset="-122"/>
                          <a:sym typeface="+mn-ea"/>
                        </a:rPr>
                        <a:t>♠</a:t>
                      </a:r>
                      <a:endParaRPr lang="en-US" altLang="zh-CN" sz="1700" b="0" spc="130">
                        <a:solidFill>
                          <a:srgbClr val="404040"/>
                        </a:solidFill>
                        <a:latin typeface="微软雅黑" panose="020B0503020204020204" charset="-122"/>
                        <a:ea typeface="微软雅黑" panose="020B0503020204020204" charset="-122"/>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20000"/>
                        <a:lumOff val="80000"/>
                      </a:schemeClr>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简单加叫</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20000"/>
                        <a:lumOff val="80000"/>
                      </a:schemeClr>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6-9</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点，有</a:t>
                      </a: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≥3</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张配合</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20000"/>
                        <a:lumOff val="80000"/>
                      </a:schemeClr>
                    </a:solidFill>
                  </a:tcPr>
                </a:tc>
                <a:extLst>
                  <a:ext uri="{0D108BD9-81ED-4DB2-BD59-A6C34878D82A}">
                    <a16:rowId xmlns:a16="http://schemas.microsoft.com/office/drawing/2014/main" val="10003"/>
                  </a:ext>
                </a:extLst>
              </a:tr>
              <a:tr h="608965">
                <a:tc vMerge="1">
                  <a:txBody>
                    <a:bodyPr/>
                    <a:lstStyle/>
                    <a:p>
                      <a:endParaRPr lang="zh-CN"/>
                    </a:p>
                  </a:txBody>
                  <a:tcPr>
                    <a:lnL w="9525">
                      <a:solidFill>
                        <a:srgbClr val="646464"/>
                      </a:solidFill>
                      <a:prstDash val="sysDash"/>
                    </a:lnL>
                    <a:lnR w="9525">
                      <a:solidFill>
                        <a:srgbClr val="646464"/>
                      </a:solidFill>
                      <a:prstDash val="sysDash"/>
                    </a:lnR>
                  </a:tcPr>
                </a:tc>
                <a:tc>
                  <a:txBody>
                    <a:bodyPr/>
                    <a:lstStyle/>
                    <a:p>
                      <a:pPr indent="0" algn="l">
                        <a:lnSpc>
                          <a:spcPct val="120000"/>
                        </a:lnSpc>
                        <a:spcBef>
                          <a:spcPts val="0"/>
                        </a:spcBef>
                        <a:spcAft>
                          <a:spcPts val="0"/>
                        </a:spcAft>
                        <a:buNone/>
                      </a:pPr>
                      <a:r>
                        <a:rPr lang="en-US" altLang="zh-CN" sz="1700" spc="130">
                          <a:solidFill>
                            <a:srgbClr val="646464"/>
                          </a:solidFill>
                          <a:latin typeface="微软雅黑" panose="020B0503020204020204" charset="-122"/>
                          <a:ea typeface="微软雅黑" panose="020B0503020204020204" charset="-122"/>
                          <a:sym typeface="+mn-ea"/>
                        </a:rPr>
                        <a:t>3</a:t>
                      </a:r>
                      <a:r>
                        <a:rPr lang="zh-CN" altLang="en-US" sz="1700" dirty="0">
                          <a:solidFill>
                            <a:srgbClr val="FF0000"/>
                          </a:solidFill>
                          <a:latin typeface="微软雅黑" panose="020B0503020204020204" charset="-122"/>
                          <a:ea typeface="微软雅黑" panose="020B0503020204020204" charset="-122"/>
                          <a:sym typeface="+mn-ea"/>
                        </a:rPr>
                        <a:t>♥</a:t>
                      </a:r>
                      <a:r>
                        <a:rPr lang="en-US" altLang="zh-CN" sz="1700" spc="130">
                          <a:solidFill>
                            <a:srgbClr val="646464"/>
                          </a:solidFill>
                          <a:latin typeface="微软雅黑" panose="020B0503020204020204" charset="-122"/>
                          <a:ea typeface="微软雅黑" panose="020B0503020204020204" charset="-122"/>
                          <a:sym typeface="+mn-ea"/>
                        </a:rPr>
                        <a:t>/3</a:t>
                      </a:r>
                      <a:r>
                        <a:rPr lang="zh-CN" altLang="en-US" sz="1700" dirty="0">
                          <a:latin typeface="微软雅黑" panose="020B0503020204020204" charset="-122"/>
                          <a:ea typeface="微软雅黑" panose="020B0503020204020204" charset="-122"/>
                          <a:sym typeface="+mn-ea"/>
                        </a:rPr>
                        <a:t>♠</a:t>
                      </a:r>
                      <a:endParaRPr lang="en-US" altLang="zh-CN" sz="1700" b="0" spc="130">
                        <a:solidFill>
                          <a:srgbClr val="404040"/>
                        </a:solidFill>
                        <a:latin typeface="微软雅黑" panose="020B0503020204020204" charset="-122"/>
                        <a:ea typeface="微软雅黑" panose="020B0503020204020204" charset="-122"/>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20000"/>
                        <a:lumOff val="80000"/>
                      </a:schemeClr>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跳加叫</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20000"/>
                        <a:lumOff val="80000"/>
                      </a:schemeClr>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10-11</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点，有</a:t>
                      </a: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≥3</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张配合，邀叫</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20000"/>
                        <a:lumOff val="80000"/>
                      </a:schemeClr>
                    </a:solidFill>
                  </a:tcPr>
                </a:tc>
                <a:extLst>
                  <a:ext uri="{0D108BD9-81ED-4DB2-BD59-A6C34878D82A}">
                    <a16:rowId xmlns:a16="http://schemas.microsoft.com/office/drawing/2014/main" val="10004"/>
                  </a:ext>
                </a:extLst>
              </a:tr>
              <a:tr h="608965">
                <a:tc vMerge="1">
                  <a:txBody>
                    <a:bodyPr/>
                    <a:lstStyle/>
                    <a:p>
                      <a:endParaRPr lang="zh-CN"/>
                    </a:p>
                  </a:txBody>
                  <a:tcPr>
                    <a:lnL w="9525">
                      <a:solidFill>
                        <a:srgbClr val="646464"/>
                      </a:solidFill>
                      <a:prstDash val="sysDash"/>
                    </a:lnL>
                    <a:lnR w="9525">
                      <a:solidFill>
                        <a:srgbClr val="646464"/>
                      </a:solidFill>
                      <a:prstDash val="sysDash"/>
                    </a:lnR>
                  </a:tcPr>
                </a:tc>
                <a:tc>
                  <a:txBody>
                    <a:bodyPr/>
                    <a:lstStyle/>
                    <a:p>
                      <a:pPr indent="0" algn="l">
                        <a:lnSpc>
                          <a:spcPct val="120000"/>
                        </a:lnSpc>
                        <a:spcBef>
                          <a:spcPts val="0"/>
                        </a:spcBef>
                        <a:spcAft>
                          <a:spcPts val="0"/>
                        </a:spcAft>
                        <a:buNone/>
                      </a:pPr>
                      <a:r>
                        <a:rPr lang="en-US" altLang="zh-CN" sz="1700" spc="130">
                          <a:solidFill>
                            <a:srgbClr val="646464"/>
                          </a:solidFill>
                          <a:latin typeface="微软雅黑" panose="020B0503020204020204" charset="-122"/>
                          <a:ea typeface="微软雅黑" panose="020B0503020204020204" charset="-122"/>
                          <a:sym typeface="+mn-ea"/>
                        </a:rPr>
                        <a:t>4</a:t>
                      </a:r>
                      <a:r>
                        <a:rPr lang="zh-CN" altLang="en-US" sz="1700" dirty="0">
                          <a:solidFill>
                            <a:srgbClr val="FF0000"/>
                          </a:solidFill>
                          <a:latin typeface="微软雅黑" panose="020B0503020204020204" charset="-122"/>
                          <a:ea typeface="微软雅黑" panose="020B0503020204020204" charset="-122"/>
                          <a:sym typeface="+mn-ea"/>
                        </a:rPr>
                        <a:t>♥</a:t>
                      </a:r>
                      <a:r>
                        <a:rPr lang="en-US" altLang="zh-CN" sz="1700" spc="130">
                          <a:solidFill>
                            <a:srgbClr val="646464"/>
                          </a:solidFill>
                          <a:latin typeface="微软雅黑" panose="020B0503020204020204" charset="-122"/>
                          <a:ea typeface="微软雅黑" panose="020B0503020204020204" charset="-122"/>
                          <a:sym typeface="+mn-ea"/>
                        </a:rPr>
                        <a:t>/4</a:t>
                      </a:r>
                      <a:r>
                        <a:rPr lang="zh-CN" altLang="en-US" sz="1700" dirty="0">
                          <a:latin typeface="微软雅黑" panose="020B0503020204020204" charset="-122"/>
                          <a:ea typeface="微软雅黑" panose="020B0503020204020204" charset="-122"/>
                          <a:sym typeface="+mn-ea"/>
                        </a:rPr>
                        <a:t>♠</a:t>
                      </a:r>
                      <a:endParaRPr lang="en-US" altLang="zh-CN" sz="1700" b="0" spc="130">
                        <a:solidFill>
                          <a:srgbClr val="404040"/>
                        </a:solidFill>
                        <a:latin typeface="微软雅黑" panose="020B0503020204020204" charset="-122"/>
                        <a:ea typeface="微软雅黑" panose="020B0503020204020204" charset="-122"/>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20000"/>
                        <a:lumOff val="80000"/>
                      </a:schemeClr>
                    </a:solidFill>
                  </a:tcPr>
                </a:tc>
                <a:tc>
                  <a:txBody>
                    <a:bodyPr/>
                    <a:lstStyle/>
                    <a:p>
                      <a:pPr indent="0" algn="ctr">
                        <a:lnSpc>
                          <a:spcPct val="120000"/>
                        </a:lnSpc>
                        <a:spcBef>
                          <a:spcPts val="0"/>
                        </a:spcBef>
                        <a:spcAft>
                          <a:spcPts val="0"/>
                        </a:spcAft>
                        <a:buNone/>
                      </a:pP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20000"/>
                        <a:lumOff val="80000"/>
                      </a:schemeClr>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≤10</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点，</a:t>
                      </a: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≥4</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张支持，有单缺</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20000"/>
                        <a:lumOff val="80000"/>
                      </a:schemeClr>
                    </a:solidFill>
                  </a:tcPr>
                </a:tc>
                <a:extLst>
                  <a:ext uri="{0D108BD9-81ED-4DB2-BD59-A6C34878D82A}">
                    <a16:rowId xmlns:a16="http://schemas.microsoft.com/office/drawing/2014/main" val="10005"/>
                  </a:ext>
                </a:extLst>
              </a:tr>
              <a:tr h="608965">
                <a:tc vMerge="1">
                  <a:txBody>
                    <a:bodyPr/>
                    <a:lstStyle/>
                    <a:p>
                      <a:endParaRPr lang="zh-CN"/>
                    </a:p>
                  </a:txBody>
                  <a:tcPr>
                    <a:lnL w="9525">
                      <a:solidFill>
                        <a:srgbClr val="646464"/>
                      </a:solidFill>
                      <a:prstDash val="sysDash"/>
                    </a:lnL>
                    <a:lnR w="9525">
                      <a:solidFill>
                        <a:srgbClr val="646464"/>
                      </a:solidFill>
                      <a:prstDash val="sysDash"/>
                    </a:lnR>
                  </a:tcPr>
                </a:tc>
                <a:tc>
                  <a:txBody>
                    <a:bodyPr/>
                    <a:lstStyle/>
                    <a:p>
                      <a:pPr indent="0" algn="l">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2</a:t>
                      </a:r>
                      <a:r>
                        <a:rPr lang="zh-CN" altLang="en-US" sz="1700" dirty="0">
                          <a:latin typeface="微软雅黑" panose="020B0503020204020204" charset="-122"/>
                          <a:ea typeface="微软雅黑" panose="020B0503020204020204" charset="-122"/>
                          <a:sym typeface="+mn-ea"/>
                        </a:rPr>
                        <a:t>♣</a:t>
                      </a: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/2</a:t>
                      </a:r>
                      <a:r>
                        <a:rPr lang="zh-CN" altLang="en-US" sz="1700" dirty="0">
                          <a:solidFill>
                            <a:srgbClr val="FF0000"/>
                          </a:solidFill>
                          <a:latin typeface="微软雅黑" panose="020B0503020204020204" charset="-122"/>
                          <a:ea typeface="微软雅黑" panose="020B0503020204020204" charset="-122"/>
                          <a:sym typeface="+mn-ea"/>
                        </a:rPr>
                        <a:t>♦</a:t>
                      </a: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/2</a:t>
                      </a:r>
                      <a:r>
                        <a:rPr lang="zh-CN" altLang="en-US" sz="1700" dirty="0">
                          <a:solidFill>
                            <a:srgbClr val="FF0000"/>
                          </a:solidFill>
                          <a:latin typeface="微软雅黑" panose="020B0503020204020204" charset="-122"/>
                          <a:ea typeface="微软雅黑" panose="020B0503020204020204" charset="-122"/>
                          <a:sym typeface="+mn-ea"/>
                        </a:rPr>
                        <a:t>♥</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（开叫</a:t>
                      </a: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1</a:t>
                      </a:r>
                      <a:r>
                        <a:rPr lang="zh-CN" altLang="en-US" sz="1700" dirty="0">
                          <a:latin typeface="微软雅黑" panose="020B0503020204020204" charset="-122"/>
                          <a:ea typeface="微软雅黑" panose="020B0503020204020204" charset="-122"/>
                          <a:sym typeface="+mn-ea"/>
                        </a:rPr>
                        <a:t>♠</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后）</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40000"/>
                        <a:lumOff val="60000"/>
                      </a:schemeClr>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二盖一</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40000"/>
                        <a:lumOff val="60000"/>
                      </a:schemeClr>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≥11</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点，所叫花色</a:t>
                      </a: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≥5</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张，逼叫</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chemeClr val="accent5">
                        <a:lumMod val="40000"/>
                        <a:lumOff val="60000"/>
                      </a:schemeClr>
                    </a:solidFill>
                  </a:tcPr>
                </a:tc>
                <a:extLst>
                  <a:ext uri="{0D108BD9-81ED-4DB2-BD59-A6C34878D82A}">
                    <a16:rowId xmlns:a16="http://schemas.microsoft.com/office/drawing/2014/main" val="10006"/>
                  </a:ext>
                </a:extLst>
              </a:tr>
              <a:tr h="608965">
                <a:tc vMerge="1">
                  <a:txBody>
                    <a:bodyPr/>
                    <a:lstStyle/>
                    <a:p>
                      <a:endParaRPr lang="zh-CN"/>
                    </a:p>
                  </a:txBody>
                  <a:tcPr>
                    <a:lnL w="9525">
                      <a:solidFill>
                        <a:srgbClr val="646464"/>
                      </a:solidFill>
                      <a:prstDash val="sysDash"/>
                    </a:lnL>
                    <a:lnR w="9525">
                      <a:solidFill>
                        <a:srgbClr val="646464"/>
                      </a:solidFill>
                      <a:prstDash val="sysDash"/>
                    </a:lnR>
                    <a:lnB w="28575">
                      <a:solidFill>
                        <a:srgbClr val="646464"/>
                      </a:solidFill>
                      <a:prstDash val="solid"/>
                    </a:lnB>
                  </a:tcPr>
                </a:tc>
                <a:tc>
                  <a:txBody>
                    <a:bodyPr/>
                    <a:lstStyle/>
                    <a:p>
                      <a:pPr indent="0" algn="l">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rPr>
                        <a:t>1NT</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accent1">
                        <a:lumMod val="40000"/>
                        <a:lumOff val="60000"/>
                      </a:schemeClr>
                    </a:solidFill>
                  </a:tcPr>
                </a:tc>
                <a:tc>
                  <a:txBody>
                    <a:bodyPr/>
                    <a:lstStyle/>
                    <a:p>
                      <a:pPr indent="0" algn="ctr">
                        <a:lnSpc>
                          <a:spcPct val="120000"/>
                        </a:lnSpc>
                        <a:spcBef>
                          <a:spcPts val="0"/>
                        </a:spcBef>
                        <a:spcAft>
                          <a:spcPts val="0"/>
                        </a:spcAft>
                        <a:buNone/>
                      </a:pP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accent1">
                        <a:lumMod val="40000"/>
                        <a:lumOff val="60000"/>
                      </a:schemeClr>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cs typeface="微软雅黑" panose="020B0503020204020204" charset="-122"/>
                        </a:rPr>
                        <a:t>6-10</a:t>
                      </a: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点，不能做上面的应叫</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accent1">
                        <a:lumMod val="40000"/>
                        <a:lumOff val="60000"/>
                      </a:schemeClr>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64F3DBB-A429-B1A8-7078-3DB1EFA4B461}"/>
              </a:ext>
            </a:extLst>
          </p:cNvPr>
          <p:cNvSpPr txBox="1"/>
          <p:nvPr/>
        </p:nvSpPr>
        <p:spPr>
          <a:xfrm>
            <a:off x="1938629" y="1160401"/>
            <a:ext cx="753732" cy="1200329"/>
          </a:xfrm>
          <a:prstGeom prst="rect">
            <a:avLst/>
          </a:prstGeom>
          <a:noFill/>
        </p:spPr>
        <p:txBody>
          <a:bodyPr wrap="none" rtlCol="0">
            <a:spAutoFit/>
          </a:bodyPr>
          <a:lstStyle/>
          <a:p>
            <a:r>
              <a:rPr lang="en-US" altLang="zh-CN" sz="7200" b="1" dirty="0">
                <a:solidFill>
                  <a:schemeClr val="tx1">
                    <a:lumMod val="85000"/>
                    <a:lumOff val="15000"/>
                  </a:schemeClr>
                </a:solidFill>
              </a:rPr>
              <a:t>1</a:t>
            </a:r>
            <a:endParaRPr lang="zh-CN" altLang="en-US" sz="7200" b="1" dirty="0">
              <a:solidFill>
                <a:schemeClr val="tx1">
                  <a:lumMod val="85000"/>
                  <a:lumOff val="15000"/>
                </a:schemeClr>
              </a:solidFill>
            </a:endParaRPr>
          </a:p>
        </p:txBody>
      </p:sp>
      <p:sp>
        <p:nvSpPr>
          <p:cNvPr id="3" name="文本框 2">
            <a:extLst>
              <a:ext uri="{FF2B5EF4-FFF2-40B4-BE49-F238E27FC236}">
                <a16:creationId xmlns:a16="http://schemas.microsoft.com/office/drawing/2014/main" id="{B5687C65-32F5-EFB9-65C6-C7C7A937CC73}"/>
              </a:ext>
            </a:extLst>
          </p:cNvPr>
          <p:cNvSpPr txBox="1"/>
          <p:nvPr/>
        </p:nvSpPr>
        <p:spPr>
          <a:xfrm>
            <a:off x="5713909" y="1160401"/>
            <a:ext cx="753732" cy="1200329"/>
          </a:xfrm>
          <a:prstGeom prst="rect">
            <a:avLst/>
          </a:prstGeom>
          <a:noFill/>
        </p:spPr>
        <p:txBody>
          <a:bodyPr wrap="none" rtlCol="0">
            <a:spAutoFit/>
          </a:bodyPr>
          <a:lstStyle/>
          <a:p>
            <a:r>
              <a:rPr lang="en-US" altLang="zh-CN" sz="7200" b="1" dirty="0">
                <a:solidFill>
                  <a:schemeClr val="tx1">
                    <a:lumMod val="85000"/>
                    <a:lumOff val="15000"/>
                  </a:schemeClr>
                </a:solidFill>
              </a:rPr>
              <a:t>2</a:t>
            </a:r>
            <a:endParaRPr lang="zh-CN" altLang="en-US" sz="7200" b="1" dirty="0">
              <a:solidFill>
                <a:schemeClr val="tx1">
                  <a:lumMod val="85000"/>
                  <a:lumOff val="15000"/>
                </a:schemeClr>
              </a:solidFill>
            </a:endParaRPr>
          </a:p>
        </p:txBody>
      </p:sp>
      <p:sp>
        <p:nvSpPr>
          <p:cNvPr id="4" name="矩形 3">
            <a:extLst>
              <a:ext uri="{FF2B5EF4-FFF2-40B4-BE49-F238E27FC236}">
                <a16:creationId xmlns:a16="http://schemas.microsoft.com/office/drawing/2014/main" id="{F4C4D7A9-85EB-8EC7-22C2-0C43011D3D83}"/>
              </a:ext>
            </a:extLst>
          </p:cNvPr>
          <p:cNvSpPr/>
          <p:nvPr/>
        </p:nvSpPr>
        <p:spPr>
          <a:xfrm>
            <a:off x="930501" y="3134827"/>
            <a:ext cx="2926080" cy="460375"/>
          </a:xfrm>
          <a:prstGeom prst="rect">
            <a:avLst/>
          </a:prstGeom>
        </p:spPr>
        <p:txBody>
          <a:bodyPr wrap="none">
            <a:spAutoFit/>
          </a:bodyPr>
          <a:lstStyle/>
          <a:p>
            <a:r>
              <a:rPr lang="zh-CN" altLang="en-US" sz="2400" b="1" dirty="0">
                <a:solidFill>
                  <a:schemeClr val="tx1">
                    <a:lumMod val="75000"/>
                    <a:lumOff val="25000"/>
                  </a:schemeClr>
                </a:solidFill>
              </a:rPr>
              <a:t>桥牌是一种竞技体育</a:t>
            </a:r>
          </a:p>
        </p:txBody>
      </p:sp>
      <p:sp>
        <p:nvSpPr>
          <p:cNvPr id="5" name="矩形 4">
            <a:extLst>
              <a:ext uri="{FF2B5EF4-FFF2-40B4-BE49-F238E27FC236}">
                <a16:creationId xmlns:a16="http://schemas.microsoft.com/office/drawing/2014/main" id="{93FBE9F6-B982-782B-8D0E-73C60980EFC6}"/>
              </a:ext>
            </a:extLst>
          </p:cNvPr>
          <p:cNvSpPr/>
          <p:nvPr/>
        </p:nvSpPr>
        <p:spPr>
          <a:xfrm>
            <a:off x="919385" y="3741797"/>
            <a:ext cx="2769729" cy="1021433"/>
          </a:xfrm>
          <a:prstGeom prst="rect">
            <a:avLst/>
          </a:prstGeom>
        </p:spPr>
        <p:txBody>
          <a:bodyPr wrap="square">
            <a:spAutoFit/>
          </a:bodyPr>
          <a:lstStyle/>
          <a:p>
            <a:pPr algn="ctr">
              <a:lnSpc>
                <a:spcPct val="130000"/>
              </a:lnSpc>
            </a:pPr>
            <a:r>
              <a:rPr lang="zh-CN" altLang="en-US" sz="1600" dirty="0"/>
              <a:t>好的牌手需要不断计算、估算，收集桌上同伴和对手的信息，并做出最优决策</a:t>
            </a:r>
          </a:p>
        </p:txBody>
      </p:sp>
      <p:sp>
        <p:nvSpPr>
          <p:cNvPr id="6" name="矩形 5">
            <a:extLst>
              <a:ext uri="{FF2B5EF4-FFF2-40B4-BE49-F238E27FC236}">
                <a16:creationId xmlns:a16="http://schemas.microsoft.com/office/drawing/2014/main" id="{EE3F1F17-BA67-346F-8E71-9F3DCB8A714D}"/>
              </a:ext>
            </a:extLst>
          </p:cNvPr>
          <p:cNvSpPr/>
          <p:nvPr/>
        </p:nvSpPr>
        <p:spPr>
          <a:xfrm>
            <a:off x="4440810" y="3124146"/>
            <a:ext cx="3570208" cy="461665"/>
          </a:xfrm>
          <a:prstGeom prst="rect">
            <a:avLst/>
          </a:prstGeom>
        </p:spPr>
        <p:txBody>
          <a:bodyPr wrap="none">
            <a:spAutoFit/>
          </a:bodyPr>
          <a:lstStyle/>
          <a:p>
            <a:r>
              <a:rPr lang="zh-CN" altLang="en-US" sz="2400" b="1" dirty="0">
                <a:solidFill>
                  <a:schemeClr val="tx1">
                    <a:lumMod val="75000"/>
                    <a:lumOff val="25000"/>
                  </a:schemeClr>
                </a:solidFill>
              </a:rPr>
              <a:t>桥牌叫牌是一种信息传递</a:t>
            </a:r>
          </a:p>
        </p:txBody>
      </p:sp>
      <p:sp>
        <p:nvSpPr>
          <p:cNvPr id="7" name="矩形 6">
            <a:extLst>
              <a:ext uri="{FF2B5EF4-FFF2-40B4-BE49-F238E27FC236}">
                <a16:creationId xmlns:a16="http://schemas.microsoft.com/office/drawing/2014/main" id="{2F3DFBE9-DB99-AACE-FBAF-9934E9AADF92}"/>
              </a:ext>
            </a:extLst>
          </p:cNvPr>
          <p:cNvSpPr/>
          <p:nvPr/>
        </p:nvSpPr>
        <p:spPr>
          <a:xfrm>
            <a:off x="4642052" y="3741796"/>
            <a:ext cx="2926079" cy="1021433"/>
          </a:xfrm>
          <a:prstGeom prst="rect">
            <a:avLst/>
          </a:prstGeom>
        </p:spPr>
        <p:txBody>
          <a:bodyPr wrap="square">
            <a:spAutoFit/>
          </a:bodyPr>
          <a:lstStyle/>
          <a:p>
            <a:pPr algn="ctr">
              <a:lnSpc>
                <a:spcPct val="130000"/>
              </a:lnSpc>
            </a:pPr>
            <a:r>
              <a:rPr lang="zh-CN" altLang="en-US" sz="1600" dirty="0"/>
              <a:t>在叫牌规则下双方需要探求合理的定约，并通过合适的叫牌逻辑和叫牌约定来传递信息</a:t>
            </a:r>
          </a:p>
        </p:txBody>
      </p:sp>
      <p:sp>
        <p:nvSpPr>
          <p:cNvPr id="9" name="文本框 8">
            <a:extLst>
              <a:ext uri="{FF2B5EF4-FFF2-40B4-BE49-F238E27FC236}">
                <a16:creationId xmlns:a16="http://schemas.microsoft.com/office/drawing/2014/main" id="{C770DEF4-5F1A-3F3D-EA4E-81D86A12BF58}"/>
              </a:ext>
            </a:extLst>
          </p:cNvPr>
          <p:cNvSpPr txBox="1"/>
          <p:nvPr/>
        </p:nvSpPr>
        <p:spPr>
          <a:xfrm>
            <a:off x="9499639" y="1160401"/>
            <a:ext cx="753732" cy="1200329"/>
          </a:xfrm>
          <a:prstGeom prst="rect">
            <a:avLst/>
          </a:prstGeom>
          <a:noFill/>
        </p:spPr>
        <p:txBody>
          <a:bodyPr wrap="none" rtlCol="0">
            <a:spAutoFit/>
          </a:bodyPr>
          <a:lstStyle/>
          <a:p>
            <a:r>
              <a:rPr lang="en-US" altLang="zh-CN" sz="7200" b="1" dirty="0">
                <a:solidFill>
                  <a:schemeClr val="tx1">
                    <a:lumMod val="85000"/>
                    <a:lumOff val="15000"/>
                  </a:schemeClr>
                </a:solidFill>
              </a:rPr>
              <a:t>3</a:t>
            </a:r>
            <a:endParaRPr lang="zh-CN" altLang="en-US" sz="7200" b="1" dirty="0">
              <a:solidFill>
                <a:schemeClr val="tx1">
                  <a:lumMod val="85000"/>
                  <a:lumOff val="15000"/>
                </a:schemeClr>
              </a:solidFill>
            </a:endParaRPr>
          </a:p>
        </p:txBody>
      </p:sp>
      <p:sp>
        <p:nvSpPr>
          <p:cNvPr id="12" name="矩形 11">
            <a:extLst>
              <a:ext uri="{FF2B5EF4-FFF2-40B4-BE49-F238E27FC236}">
                <a16:creationId xmlns:a16="http://schemas.microsoft.com/office/drawing/2014/main" id="{D0127910-2F65-85DD-5509-A3A35A32DD4A}"/>
              </a:ext>
            </a:extLst>
          </p:cNvPr>
          <p:cNvSpPr/>
          <p:nvPr/>
        </p:nvSpPr>
        <p:spPr>
          <a:xfrm>
            <a:off x="8091401" y="3106982"/>
            <a:ext cx="3570208" cy="461665"/>
          </a:xfrm>
          <a:prstGeom prst="rect">
            <a:avLst/>
          </a:prstGeom>
        </p:spPr>
        <p:txBody>
          <a:bodyPr wrap="none">
            <a:spAutoFit/>
          </a:bodyPr>
          <a:lstStyle/>
          <a:p>
            <a:r>
              <a:rPr lang="zh-CN" altLang="en-US" sz="2400" b="1" dirty="0">
                <a:solidFill>
                  <a:schemeClr val="tx1">
                    <a:lumMod val="75000"/>
                    <a:lumOff val="25000"/>
                  </a:schemeClr>
                </a:solidFill>
              </a:rPr>
              <a:t>桥牌打牌是一种概率分析</a:t>
            </a:r>
          </a:p>
        </p:txBody>
      </p:sp>
      <p:sp>
        <p:nvSpPr>
          <p:cNvPr id="13" name="矩形 12">
            <a:extLst>
              <a:ext uri="{FF2B5EF4-FFF2-40B4-BE49-F238E27FC236}">
                <a16:creationId xmlns:a16="http://schemas.microsoft.com/office/drawing/2014/main" id="{0D34A443-0CDB-95DD-1674-B87EE2794D15}"/>
              </a:ext>
            </a:extLst>
          </p:cNvPr>
          <p:cNvSpPr/>
          <p:nvPr/>
        </p:nvSpPr>
        <p:spPr>
          <a:xfrm>
            <a:off x="8596223" y="3741795"/>
            <a:ext cx="2769729" cy="1021433"/>
          </a:xfrm>
          <a:prstGeom prst="rect">
            <a:avLst/>
          </a:prstGeom>
        </p:spPr>
        <p:txBody>
          <a:bodyPr wrap="square">
            <a:spAutoFit/>
          </a:bodyPr>
          <a:lstStyle/>
          <a:p>
            <a:pPr algn="ctr">
              <a:lnSpc>
                <a:spcPct val="130000"/>
              </a:lnSpc>
            </a:pPr>
            <a:r>
              <a:rPr lang="zh-CN" altLang="en-US" sz="1600" dirty="0"/>
              <a:t>在打牌过程中通过叫牌信息以及概率估算来选择正确的打牌路线</a:t>
            </a:r>
          </a:p>
        </p:txBody>
      </p:sp>
    </p:spTree>
    <p:extLst>
      <p:ext uri="{BB962C8B-B14F-4D97-AF65-F5344CB8AC3E}">
        <p14:creationId xmlns:p14="http://schemas.microsoft.com/office/powerpoint/2010/main" val="26982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6F91CDF-8D8E-5DB2-4C4E-36DB4B5E7808}"/>
              </a:ext>
            </a:extLst>
          </p:cNvPr>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4000" kern="1200" dirty="0">
                <a:solidFill>
                  <a:srgbClr val="1A9895"/>
                </a:solidFill>
                <a:latin typeface="微软雅黑" panose="020B0503020204020204" charset="-122"/>
                <a:ea typeface="微软雅黑" panose="020B0503020204020204" charset="-122"/>
                <a:cs typeface="+mj-cs"/>
              </a:rPr>
              <a:t>最终定约与奖励机制</a:t>
            </a:r>
          </a:p>
        </p:txBody>
      </p:sp>
      <p:pic>
        <p:nvPicPr>
          <p:cNvPr id="4" name="图片 3">
            <a:extLst>
              <a:ext uri="{FF2B5EF4-FFF2-40B4-BE49-F238E27FC236}">
                <a16:creationId xmlns:a16="http://schemas.microsoft.com/office/drawing/2014/main" id="{EB030418-AFAF-5904-C9F0-9AA8A8D3F648}"/>
              </a:ext>
            </a:extLst>
          </p:cNvPr>
          <p:cNvPicPr>
            <a:picLocks noChangeAspect="1"/>
          </p:cNvPicPr>
          <p:nvPr/>
        </p:nvPicPr>
        <p:blipFill>
          <a:blip r:embed="rId2"/>
          <a:stretch>
            <a:fillRect/>
          </a:stretch>
        </p:blipFill>
        <p:spPr>
          <a:xfrm>
            <a:off x="4719625" y="2438349"/>
            <a:ext cx="6820251" cy="1981302"/>
          </a:xfrm>
          <a:prstGeom prst="rect">
            <a:avLst/>
          </a:prstGeom>
        </p:spPr>
      </p:pic>
      <p:sp>
        <p:nvSpPr>
          <p:cNvPr id="5" name="文本框 4">
            <a:extLst>
              <a:ext uri="{FF2B5EF4-FFF2-40B4-BE49-F238E27FC236}">
                <a16:creationId xmlns:a16="http://schemas.microsoft.com/office/drawing/2014/main" id="{16508711-9F4F-D7B3-28F0-2233B78AC2F2}"/>
              </a:ext>
            </a:extLst>
          </p:cNvPr>
          <p:cNvSpPr txBox="1"/>
          <p:nvPr/>
        </p:nvSpPr>
        <p:spPr>
          <a:xfrm>
            <a:off x="816457" y="1733638"/>
            <a:ext cx="3755544" cy="3416320"/>
          </a:xfrm>
          <a:prstGeom prst="rect">
            <a:avLst/>
          </a:prstGeom>
          <a:noFill/>
        </p:spPr>
        <p:txBody>
          <a:bodyPr wrap="square" rtlCol="0" anchor="t">
            <a:spAutoFit/>
          </a:bodyPr>
          <a:lstStyle/>
          <a:p>
            <a:r>
              <a:rPr lang="zh-CN" altLang="en-US" b="1" dirty="0"/>
              <a:t>我们主要关心三个奖分：</a:t>
            </a:r>
            <a:endParaRPr lang="en-US" altLang="zh-CN" b="1" dirty="0"/>
          </a:p>
          <a:p>
            <a:endParaRPr lang="en-US" altLang="zh-CN" b="1" dirty="0"/>
          </a:p>
          <a:p>
            <a:r>
              <a:rPr lang="zh-CN" altLang="en-US" b="1" dirty="0"/>
              <a:t>未成局定约（也称部分定约）</a:t>
            </a:r>
            <a:endParaRPr lang="en-US" altLang="zh-CN" b="1" dirty="0"/>
          </a:p>
          <a:p>
            <a:endParaRPr lang="en-US" altLang="zh-CN" b="1" dirty="0"/>
          </a:p>
          <a:p>
            <a:r>
              <a:rPr lang="zh-CN" altLang="en-US" b="1" dirty="0"/>
              <a:t>成局定约</a:t>
            </a:r>
            <a:endParaRPr lang="en-US" altLang="zh-CN" b="1" dirty="0"/>
          </a:p>
          <a:p>
            <a:endParaRPr lang="en-US" altLang="zh-CN" b="1" dirty="0"/>
          </a:p>
          <a:p>
            <a:r>
              <a:rPr lang="zh-CN" altLang="en-US" b="1" dirty="0"/>
              <a:t>满贯定约</a:t>
            </a:r>
            <a:endParaRPr lang="en-US" altLang="zh-CN" b="1" dirty="0"/>
          </a:p>
          <a:p>
            <a:endParaRPr lang="en-US" altLang="zh-CN" b="1" dirty="0"/>
          </a:p>
          <a:p>
            <a:r>
              <a:rPr lang="zh-CN" altLang="en-US" b="1" dirty="0"/>
              <a:t>这三个因素是在叫牌过程中需要考虑的，因为只有最终定约叫到满贯定约并且做成才能获得奖励，叫到满贯是前提。</a:t>
            </a:r>
          </a:p>
        </p:txBody>
      </p:sp>
    </p:spTree>
    <p:extLst>
      <p:ext uri="{BB962C8B-B14F-4D97-AF65-F5344CB8AC3E}">
        <p14:creationId xmlns:p14="http://schemas.microsoft.com/office/powerpoint/2010/main" val="248920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30C346-5E3D-1F54-AE57-70215B42DD78}"/>
              </a:ext>
            </a:extLst>
          </p:cNvPr>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4000" kern="1200" dirty="0">
                <a:solidFill>
                  <a:srgbClr val="1A9895"/>
                </a:solidFill>
                <a:latin typeface="微软雅黑" panose="020B0503020204020204" charset="-122"/>
                <a:ea typeface="微软雅黑" panose="020B0503020204020204" charset="-122"/>
                <a:cs typeface="+mj-cs"/>
              </a:rPr>
              <a:t>叫牌体系与叫牌逻辑</a:t>
            </a:r>
          </a:p>
        </p:txBody>
      </p:sp>
      <p:sp>
        <p:nvSpPr>
          <p:cNvPr id="4" name="文本框 3">
            <a:extLst>
              <a:ext uri="{FF2B5EF4-FFF2-40B4-BE49-F238E27FC236}">
                <a16:creationId xmlns:a16="http://schemas.microsoft.com/office/drawing/2014/main" id="{E4A9440E-DAD5-982A-EF82-5433F67B215C}"/>
              </a:ext>
            </a:extLst>
          </p:cNvPr>
          <p:cNvSpPr txBox="1"/>
          <p:nvPr/>
        </p:nvSpPr>
        <p:spPr>
          <a:xfrm>
            <a:off x="1221105" y="1843997"/>
            <a:ext cx="4874895" cy="3970318"/>
          </a:xfrm>
          <a:prstGeom prst="rect">
            <a:avLst/>
          </a:prstGeom>
          <a:noFill/>
        </p:spPr>
        <p:txBody>
          <a:bodyPr wrap="square" rtlCol="0" anchor="t">
            <a:spAutoFit/>
          </a:bodyPr>
          <a:lstStyle/>
          <a:p>
            <a:r>
              <a:rPr lang="zh-CN" altLang="en-US" b="1" dirty="0">
                <a:sym typeface="+mn-ea"/>
              </a:rPr>
              <a:t>桥牌的叫牌过程可以看作一个</a:t>
            </a:r>
            <a:r>
              <a:rPr lang="zh-CN" altLang="en-US" b="1" dirty="0">
                <a:solidFill>
                  <a:srgbClr val="FF0000"/>
                </a:solidFill>
                <a:sym typeface="+mn-ea"/>
              </a:rPr>
              <a:t>带噪声的随机过程</a:t>
            </a:r>
            <a:r>
              <a:rPr lang="zh-CN" altLang="en-US" b="1" dirty="0">
                <a:sym typeface="+mn-ea"/>
              </a:rPr>
              <a:t>，我们需要根据噪声还原内容来确定传递的信息。</a:t>
            </a:r>
            <a:endParaRPr lang="en-US" altLang="zh-CN" b="1" dirty="0">
              <a:sym typeface="+mn-ea"/>
            </a:endParaRPr>
          </a:p>
          <a:p>
            <a:endParaRPr lang="en-US" altLang="zh-CN" b="1" dirty="0">
              <a:sym typeface="+mn-ea"/>
            </a:endParaRPr>
          </a:p>
          <a:p>
            <a:r>
              <a:rPr lang="zh-CN" altLang="en-US" b="1" dirty="0">
                <a:sym typeface="+mn-ea"/>
              </a:rPr>
              <a:t>即便不同的叫牌体系有差距，但是叫品的作用大致可分为几类：自然叫品、限制性叫品、强制性叫品、无限制性叫品和约定叫品。</a:t>
            </a:r>
            <a:endParaRPr lang="en-US" altLang="zh-CN" b="1" dirty="0">
              <a:sym typeface="+mn-ea"/>
            </a:endParaRPr>
          </a:p>
          <a:p>
            <a:endParaRPr lang="en-US" altLang="zh-CN" b="1" dirty="0">
              <a:sym typeface="+mn-ea"/>
            </a:endParaRPr>
          </a:p>
          <a:p>
            <a:r>
              <a:rPr lang="zh-CN" altLang="en-US" b="1" dirty="0">
                <a:sym typeface="+mn-ea"/>
              </a:rPr>
              <a:t>限制性叫品传递的</a:t>
            </a:r>
            <a:r>
              <a:rPr lang="zh-CN" altLang="en-US" b="1" dirty="0">
                <a:solidFill>
                  <a:srgbClr val="FF0000"/>
                </a:solidFill>
                <a:sym typeface="+mn-ea"/>
              </a:rPr>
              <a:t>信息量较多，信息熵较小</a:t>
            </a:r>
            <a:r>
              <a:rPr lang="zh-CN" altLang="en-US" b="1" dirty="0">
                <a:sym typeface="+mn-ea"/>
              </a:rPr>
              <a:t>，自然叫品的传递的</a:t>
            </a:r>
            <a:r>
              <a:rPr lang="zh-CN" altLang="en-US" b="1" dirty="0">
                <a:solidFill>
                  <a:srgbClr val="FF0000"/>
                </a:solidFill>
                <a:sym typeface="+mn-ea"/>
              </a:rPr>
              <a:t>信息量较少，信息熵较大</a:t>
            </a:r>
            <a:r>
              <a:rPr lang="zh-CN" altLang="en-US" b="1" dirty="0">
                <a:sym typeface="+mn-ea"/>
              </a:rPr>
              <a:t>。</a:t>
            </a:r>
            <a:endParaRPr lang="en-US" altLang="zh-CN" b="1" dirty="0">
              <a:sym typeface="+mn-ea"/>
            </a:endParaRPr>
          </a:p>
          <a:p>
            <a:endParaRPr lang="en-US" altLang="zh-CN" b="1" dirty="0">
              <a:sym typeface="+mn-ea"/>
            </a:endParaRPr>
          </a:p>
          <a:p>
            <a:r>
              <a:rPr lang="zh-CN" altLang="en-US" b="1" dirty="0">
                <a:sym typeface="+mn-ea"/>
              </a:rPr>
              <a:t>在有限的叫牌空间下能更加有效地传递同伴所需要的信息，判断能否成局或满贯，由此来达成合适的定约。</a:t>
            </a:r>
            <a:endParaRPr lang="zh-CN" altLang="en-US" b="1" dirty="0">
              <a:solidFill>
                <a:srgbClr val="FF0000"/>
              </a:solidFill>
            </a:endParaRPr>
          </a:p>
        </p:txBody>
      </p:sp>
      <p:sp>
        <p:nvSpPr>
          <p:cNvPr id="5" name="文本框 4">
            <a:extLst>
              <a:ext uri="{FF2B5EF4-FFF2-40B4-BE49-F238E27FC236}">
                <a16:creationId xmlns:a16="http://schemas.microsoft.com/office/drawing/2014/main" id="{529999D1-D736-6647-CE4E-6CFA580709C7}"/>
              </a:ext>
            </a:extLst>
          </p:cNvPr>
          <p:cNvSpPr txBox="1"/>
          <p:nvPr/>
        </p:nvSpPr>
        <p:spPr>
          <a:xfrm>
            <a:off x="6321842" y="2201349"/>
            <a:ext cx="4874895" cy="3139321"/>
          </a:xfrm>
          <a:prstGeom prst="rect">
            <a:avLst/>
          </a:prstGeom>
          <a:noFill/>
        </p:spPr>
        <p:txBody>
          <a:bodyPr wrap="square" rtlCol="0" anchor="t">
            <a:spAutoFit/>
          </a:bodyPr>
          <a:lstStyle/>
          <a:p>
            <a:pPr indent="0" algn="l">
              <a:lnSpc>
                <a:spcPct val="100000"/>
              </a:lnSpc>
              <a:buClrTx/>
              <a:buSzTx/>
              <a:buFontTx/>
              <a:buNone/>
            </a:pPr>
            <a:r>
              <a:rPr lang="zh-CN" altLang="en-US" b="1" dirty="0">
                <a:sym typeface="+mn-ea"/>
              </a:rPr>
              <a:t>现阶段主流的叫牌体系有两种：</a:t>
            </a:r>
            <a:r>
              <a:rPr lang="zh-CN" altLang="en-US" b="1" dirty="0">
                <a:solidFill>
                  <a:srgbClr val="FF0000"/>
                </a:solidFill>
                <a:sym typeface="+mn-ea"/>
              </a:rPr>
              <a:t>自然、精确</a:t>
            </a:r>
            <a:endParaRPr lang="en-US" altLang="zh-CN" b="1" dirty="0">
              <a:solidFill>
                <a:srgbClr val="FF0000"/>
              </a:solidFill>
              <a:sym typeface="+mn-ea"/>
            </a:endParaRPr>
          </a:p>
          <a:p>
            <a:pPr indent="0" algn="l">
              <a:lnSpc>
                <a:spcPct val="100000"/>
              </a:lnSpc>
              <a:buClrTx/>
              <a:buSzTx/>
              <a:buFontTx/>
              <a:buNone/>
            </a:pPr>
            <a:endParaRPr lang="en-US" altLang="zh-CN" b="1" dirty="0">
              <a:solidFill>
                <a:srgbClr val="FF0000"/>
              </a:solidFill>
              <a:sym typeface="+mn-ea"/>
            </a:endParaRPr>
          </a:p>
          <a:p>
            <a:r>
              <a:rPr lang="zh-CN" altLang="en-US" b="1" dirty="0">
                <a:sym typeface="+mn-ea"/>
              </a:rPr>
              <a:t>自然更注重高花上的配合，并表达自己的强势花色，精确更着重牌型和点力，采用约定问答的形式进行叫牌。</a:t>
            </a:r>
            <a:endParaRPr lang="en-US" altLang="zh-CN" b="1" dirty="0">
              <a:solidFill>
                <a:srgbClr val="FF0000"/>
              </a:solidFill>
              <a:sym typeface="+mn-ea"/>
            </a:endParaRPr>
          </a:p>
          <a:p>
            <a:pPr indent="0" algn="l">
              <a:lnSpc>
                <a:spcPct val="100000"/>
              </a:lnSpc>
              <a:buClrTx/>
              <a:buSzTx/>
              <a:buFontTx/>
              <a:buNone/>
            </a:pPr>
            <a:endParaRPr lang="en-US" altLang="zh-CN" b="1" dirty="0">
              <a:sym typeface="+mn-ea"/>
            </a:endParaRPr>
          </a:p>
          <a:p>
            <a:pPr indent="0" algn="l">
              <a:lnSpc>
                <a:spcPct val="100000"/>
              </a:lnSpc>
              <a:buClrTx/>
              <a:buSzTx/>
              <a:buFontTx/>
              <a:buNone/>
            </a:pPr>
            <a:r>
              <a:rPr lang="zh-CN" altLang="en-US" b="1" dirty="0">
                <a:sym typeface="+mn-ea"/>
              </a:rPr>
              <a:t>因为叫牌过程所传递的信息是有限的，需要向队友准确传达关键的信息是叫牌的关键。</a:t>
            </a:r>
            <a:endParaRPr lang="en-US" altLang="zh-CN" b="1" dirty="0">
              <a:sym typeface="+mn-ea"/>
            </a:endParaRPr>
          </a:p>
          <a:p>
            <a:pPr indent="0" algn="l">
              <a:lnSpc>
                <a:spcPct val="100000"/>
              </a:lnSpc>
              <a:buClrTx/>
              <a:buSzTx/>
              <a:buFontTx/>
              <a:buNone/>
            </a:pPr>
            <a:endParaRPr lang="en-US" altLang="zh-CN" b="1" dirty="0">
              <a:sym typeface="+mn-ea"/>
            </a:endParaRPr>
          </a:p>
          <a:p>
            <a:pPr indent="0" algn="l">
              <a:lnSpc>
                <a:spcPct val="100000"/>
              </a:lnSpc>
              <a:buClrTx/>
              <a:buSzTx/>
              <a:buFontTx/>
              <a:buNone/>
            </a:pPr>
            <a:r>
              <a:rPr lang="zh-CN" altLang="en-US" b="1" dirty="0">
                <a:sym typeface="+mn-ea"/>
              </a:rPr>
              <a:t>我主要研究的是自然叫牌体系，论文也主要从</a:t>
            </a:r>
            <a:r>
              <a:rPr lang="en-US" altLang="zh-CN" b="1" dirty="0">
                <a:sym typeface="+mn-ea"/>
              </a:rPr>
              <a:t>1</a:t>
            </a:r>
            <a:r>
              <a:rPr lang="zh-CN" altLang="en-US" b="1" dirty="0">
                <a:sym typeface="+mn-ea"/>
              </a:rPr>
              <a:t>黑桃开叫后的各种情况进行模拟研究。</a:t>
            </a:r>
            <a:endParaRPr lang="en-US" altLang="zh-CN" b="1" dirty="0">
              <a:sym typeface="+mn-ea"/>
            </a:endParaRPr>
          </a:p>
        </p:txBody>
      </p:sp>
    </p:spTree>
    <p:extLst>
      <p:ext uri="{BB962C8B-B14F-4D97-AF65-F5344CB8AC3E}">
        <p14:creationId xmlns:p14="http://schemas.microsoft.com/office/powerpoint/2010/main" val="409389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 calcmode="lin" valueType="num">
                                      <p:cBhvr additive="base">
                                        <p:cTn id="3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 calcmode="lin" valueType="num">
                                      <p:cBhvr additive="base">
                                        <p:cTn id="3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anim calcmode="lin" valueType="num">
                                      <p:cBhvr additive="base">
                                        <p:cTn id="4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additive="base">
                                        <p:cTn id="4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052310" y="1197610"/>
            <a:ext cx="4874895" cy="4801314"/>
          </a:xfrm>
          <a:prstGeom prst="rect">
            <a:avLst/>
          </a:prstGeom>
          <a:noFill/>
        </p:spPr>
        <p:txBody>
          <a:bodyPr wrap="square" rtlCol="0" anchor="t">
            <a:spAutoFit/>
          </a:bodyPr>
          <a:lstStyle/>
          <a:p>
            <a:pPr indent="0" algn="ctr">
              <a:lnSpc>
                <a:spcPct val="100000"/>
              </a:lnSpc>
              <a:buClrTx/>
              <a:buSzTx/>
              <a:buFontTx/>
              <a:buNone/>
            </a:pPr>
            <a:r>
              <a:rPr lang="zh-CN" altLang="en-US" b="1" dirty="0">
                <a:sym typeface="+mn-ea"/>
              </a:rPr>
              <a:t>举个例子</a:t>
            </a:r>
            <a:endParaRPr lang="en-US" altLang="zh-CN" b="1" dirty="0">
              <a:sym typeface="+mn-ea"/>
            </a:endParaRPr>
          </a:p>
          <a:p>
            <a:pPr indent="0" algn="l">
              <a:lnSpc>
                <a:spcPct val="100000"/>
              </a:lnSpc>
              <a:buClrTx/>
              <a:buSzTx/>
              <a:buFontTx/>
              <a:buNone/>
            </a:pPr>
            <a:endParaRPr lang="en-US" altLang="zh-CN" b="1" dirty="0">
              <a:sym typeface="+mn-ea"/>
            </a:endParaRPr>
          </a:p>
          <a:p>
            <a:pPr indent="0" algn="l">
              <a:lnSpc>
                <a:spcPct val="100000"/>
              </a:lnSpc>
              <a:buClrTx/>
              <a:buSzTx/>
              <a:buFontTx/>
              <a:buNone/>
            </a:pPr>
            <a:r>
              <a:rPr lang="en-US" altLang="zh-CN" b="1" dirty="0">
                <a:sym typeface="+mn-ea"/>
              </a:rPr>
              <a:t>    </a:t>
            </a:r>
            <a:r>
              <a:rPr lang="zh-CN" altLang="en-US" b="1" dirty="0">
                <a:sym typeface="+mn-ea"/>
              </a:rPr>
              <a:t>1</a:t>
            </a:r>
            <a:r>
              <a:rPr lang="en-US" altLang="zh-CN" b="1" dirty="0">
                <a:sym typeface="+mn-ea"/>
              </a:rPr>
              <a:t>♠ </a:t>
            </a:r>
            <a:r>
              <a:rPr lang="zh-CN" altLang="en-US" b="1" dirty="0">
                <a:sym typeface="+mn-ea"/>
              </a:rPr>
              <a:t>：我保证5张红心，12大牌点以上</a:t>
            </a:r>
            <a:endParaRPr lang="zh-CN" altLang="en-US" b="1" dirty="0"/>
          </a:p>
          <a:p>
            <a:pPr indent="0" algn="l">
              <a:lnSpc>
                <a:spcPct val="100000"/>
              </a:lnSpc>
              <a:buClrTx/>
              <a:buSzTx/>
              <a:buFontTx/>
              <a:buNone/>
            </a:pPr>
            <a:r>
              <a:rPr lang="zh-CN" altLang="en-US" b="1" dirty="0">
                <a:sym typeface="+mn-ea"/>
              </a:rPr>
              <a:t>    1NT：我至少有6大牌点，黑桃嘛，多半不配合</a:t>
            </a:r>
            <a:endParaRPr lang="zh-CN" altLang="en-US" b="1" dirty="0"/>
          </a:p>
          <a:p>
            <a:pPr indent="0" algn="l">
              <a:lnSpc>
                <a:spcPct val="100000"/>
              </a:lnSpc>
              <a:buClrTx/>
              <a:buSzTx/>
              <a:buFontTx/>
              <a:buNone/>
            </a:pPr>
            <a:r>
              <a:rPr lang="zh-CN" altLang="en-US" b="1" dirty="0">
                <a:sym typeface="+mn-ea"/>
              </a:rPr>
              <a:t>    2</a:t>
            </a:r>
            <a:r>
              <a:rPr lang="zh-CN" altLang="en-US" b="1" dirty="0">
                <a:solidFill>
                  <a:srgbClr val="FF0000"/>
                </a:solidFill>
                <a:sym typeface="+mn-ea"/>
              </a:rPr>
              <a:t>♦</a:t>
            </a:r>
            <a:r>
              <a:rPr lang="zh-CN" altLang="en-US" b="1" dirty="0">
                <a:sym typeface="+mn-ea"/>
              </a:rPr>
              <a:t>：我还有第二套，牌力大约是12-18大牌点吧</a:t>
            </a:r>
            <a:endParaRPr lang="zh-CN" altLang="en-US" b="1" dirty="0"/>
          </a:p>
          <a:p>
            <a:pPr indent="0" algn="l">
              <a:lnSpc>
                <a:spcPct val="100000"/>
              </a:lnSpc>
              <a:buClrTx/>
              <a:buSzTx/>
              <a:buFontTx/>
              <a:buNone/>
            </a:pPr>
            <a:r>
              <a:rPr lang="zh-CN" altLang="en-US" b="1" dirty="0">
                <a:sym typeface="+mn-ea"/>
              </a:rPr>
              <a:t>    3</a:t>
            </a:r>
            <a:r>
              <a:rPr lang="zh-CN" altLang="en-US" b="1" dirty="0">
                <a:solidFill>
                  <a:srgbClr val="FF0000"/>
                </a:solidFill>
                <a:sym typeface="+mn-ea"/>
              </a:rPr>
              <a:t>♦</a:t>
            </a:r>
            <a:r>
              <a:rPr lang="zh-CN" altLang="en-US" b="1" dirty="0">
                <a:sym typeface="+mn-ea"/>
              </a:rPr>
              <a:t>：我方块有好支持，牌力不是很强，但是我必须维持</a:t>
            </a:r>
            <a:endParaRPr lang="zh-CN" altLang="en-US" b="1" dirty="0"/>
          </a:p>
          <a:p>
            <a:r>
              <a:rPr lang="zh-CN" altLang="en-US" b="1" dirty="0">
                <a:sym typeface="+mn-ea"/>
              </a:rPr>
              <a:t>    3</a:t>
            </a:r>
            <a:r>
              <a:rPr lang="en-US" altLang="zh-CN" b="1" dirty="0">
                <a:sym typeface="+mn-ea"/>
              </a:rPr>
              <a:t>♠ </a:t>
            </a:r>
            <a:r>
              <a:rPr lang="zh-CN" altLang="en-US" b="1" dirty="0">
                <a:sym typeface="+mn-ea"/>
              </a:rPr>
              <a:t>：我虽然点不多，不过形状很好，我有6张</a:t>
            </a:r>
            <a:r>
              <a:rPr lang="en-US" altLang="zh-CN" b="1" dirty="0">
                <a:sym typeface="+mn-ea"/>
              </a:rPr>
              <a:t>♠ </a:t>
            </a:r>
            <a:r>
              <a:rPr lang="zh-CN" altLang="en-US" b="1" dirty="0">
                <a:sym typeface="+mn-ea"/>
              </a:rPr>
              <a:t>，你听到了吗</a:t>
            </a:r>
            <a:endParaRPr lang="zh-CN" altLang="en-US" b="1" dirty="0"/>
          </a:p>
          <a:p>
            <a:pPr indent="0" algn="l">
              <a:lnSpc>
                <a:spcPct val="100000"/>
              </a:lnSpc>
              <a:buClrTx/>
              <a:buSzTx/>
              <a:buFontTx/>
              <a:buNone/>
            </a:pPr>
            <a:r>
              <a:rPr lang="zh-CN" altLang="en-US" b="1" dirty="0">
                <a:sym typeface="+mn-ea"/>
              </a:rPr>
              <a:t>    4♣：收到。我还有♣A，方块配合很好，你有满贯兴趣吗</a:t>
            </a:r>
            <a:endParaRPr lang="zh-CN" altLang="en-US" b="1" dirty="0"/>
          </a:p>
          <a:p>
            <a:pPr indent="0" algn="l">
              <a:lnSpc>
                <a:spcPct val="100000"/>
              </a:lnSpc>
              <a:buClrTx/>
              <a:buSzTx/>
              <a:buFontTx/>
              <a:buNone/>
            </a:pPr>
            <a:r>
              <a:rPr lang="zh-CN" altLang="en-US" b="1" dirty="0">
                <a:sym typeface="+mn-ea"/>
              </a:rPr>
              <a:t>    4</a:t>
            </a:r>
            <a:r>
              <a:rPr lang="zh-CN" altLang="en-US" b="1" dirty="0">
                <a:solidFill>
                  <a:srgbClr val="FF0000"/>
                </a:solidFill>
                <a:sym typeface="+mn-ea"/>
              </a:rPr>
              <a:t>♥</a:t>
            </a:r>
            <a:r>
              <a:rPr lang="zh-CN" altLang="en-US" b="1" dirty="0">
                <a:sym typeface="+mn-ea"/>
              </a:rPr>
              <a:t>：我还真有兴趣，我红桃能控制，你还有余力吗</a:t>
            </a:r>
            <a:endParaRPr lang="zh-CN" altLang="en-US" b="1" dirty="0"/>
          </a:p>
          <a:p>
            <a:pPr indent="0" algn="l">
              <a:lnSpc>
                <a:spcPct val="100000"/>
              </a:lnSpc>
              <a:buClrTx/>
              <a:buSzTx/>
              <a:buFontTx/>
              <a:buNone/>
            </a:pPr>
            <a:r>
              <a:rPr lang="zh-CN" altLang="en-US" b="1" dirty="0">
                <a:sym typeface="+mn-ea"/>
              </a:rPr>
              <a:t>    6</a:t>
            </a:r>
            <a:r>
              <a:rPr lang="zh-CN" altLang="en-US" b="1" dirty="0">
                <a:solidFill>
                  <a:srgbClr val="FF0000"/>
                </a:solidFill>
                <a:sym typeface="+mn-ea"/>
              </a:rPr>
              <a:t>♦</a:t>
            </a:r>
            <a:r>
              <a:rPr lang="zh-CN" altLang="en-US" b="1" dirty="0">
                <a:sym typeface="+mn-ea"/>
              </a:rPr>
              <a:t>：我就这点东西了，♣A加上好方块，因为是5张方块，我觉得打6</a:t>
            </a:r>
            <a:r>
              <a:rPr lang="zh-CN" altLang="en-US" b="1" dirty="0">
                <a:solidFill>
                  <a:srgbClr val="FF0000"/>
                </a:solidFill>
                <a:sym typeface="+mn-ea"/>
              </a:rPr>
              <a:t>♦</a:t>
            </a:r>
            <a:r>
              <a:rPr lang="zh-CN" altLang="en-US" b="1" dirty="0">
                <a:sym typeface="+mn-ea"/>
              </a:rPr>
              <a:t>的成功率满足要求。</a:t>
            </a:r>
          </a:p>
        </p:txBody>
      </p:sp>
      <p:sp>
        <p:nvSpPr>
          <p:cNvPr id="51203" name="Rectangle 2"/>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4000" kern="1200" dirty="0">
                <a:solidFill>
                  <a:srgbClr val="1A9895"/>
                </a:solidFill>
                <a:latin typeface="微软雅黑" panose="020B0503020204020204" charset="-122"/>
                <a:ea typeface="微软雅黑" panose="020B0503020204020204" charset="-122"/>
                <a:cs typeface="+mj-cs"/>
              </a:rPr>
              <a:t>叫牌体系与叫牌逻辑</a:t>
            </a:r>
          </a:p>
        </p:txBody>
      </p:sp>
      <p:sp>
        <p:nvSpPr>
          <p:cNvPr id="38915" name="矩形 4"/>
          <p:cNvSpPr/>
          <p:nvPr/>
        </p:nvSpPr>
        <p:spPr>
          <a:xfrm>
            <a:off x="4917123" y="1462723"/>
            <a:ext cx="2214562" cy="1571625"/>
          </a:xfrm>
          <a:prstGeom prst="rect">
            <a:avLst/>
          </a:prstGeom>
          <a:noFill/>
          <a:ln w="9525">
            <a:noFill/>
          </a:ln>
        </p:spPr>
        <p:txBody>
          <a:bodyPr wrap="none" anchor="ctr" anchorCtr="0"/>
          <a:lstStyle/>
          <a:p>
            <a:pPr eaLnBrk="1" hangingPunct="1"/>
            <a:r>
              <a:rPr lang="zh-CN" altLang="en-US" sz="2800" dirty="0">
                <a:latin typeface="微软雅黑" panose="020B0503020204020204" charset="-122"/>
                <a:ea typeface="微软雅黑" panose="020B0503020204020204" charset="-122"/>
              </a:rPr>
              <a:t>♠ ：</a:t>
            </a:r>
            <a:r>
              <a:rPr lang="en-US" altLang="zh-CN" sz="2800" dirty="0">
                <a:latin typeface="微软雅黑" panose="020B0503020204020204" charset="-122"/>
                <a:ea typeface="微软雅黑" panose="020B0503020204020204" charset="-122"/>
              </a:rPr>
              <a:t>93 </a:t>
            </a:r>
          </a:p>
          <a:p>
            <a:pPr eaLnBrk="1" hangingPunct="1"/>
            <a:r>
              <a:rPr lang="zh-CN" altLang="en-US" sz="2800" dirty="0">
                <a:solidFill>
                  <a:srgbClr val="FF0000"/>
                </a:solidFill>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 ：</a:t>
            </a:r>
            <a:r>
              <a:rPr lang="en-US" altLang="zh-CN" sz="2800" dirty="0">
                <a:latin typeface="微软雅黑" panose="020B0503020204020204" charset="-122"/>
                <a:ea typeface="微软雅黑" panose="020B0503020204020204" charset="-122"/>
              </a:rPr>
              <a:t>J86  </a:t>
            </a:r>
          </a:p>
          <a:p>
            <a:pPr eaLnBrk="1" hangingPunct="1"/>
            <a:r>
              <a:rPr lang="zh-CN" altLang="en-US" sz="2800" dirty="0">
                <a:solidFill>
                  <a:srgbClr val="FF0000"/>
                </a:solidFill>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 ：</a:t>
            </a:r>
            <a:r>
              <a:rPr lang="en-US" altLang="zh-CN" sz="2800" dirty="0">
                <a:latin typeface="微软雅黑" panose="020B0503020204020204" charset="-122"/>
                <a:ea typeface="微软雅黑" panose="020B0503020204020204" charset="-122"/>
              </a:rPr>
              <a:t>AT765</a:t>
            </a:r>
          </a:p>
          <a:p>
            <a:pPr eaLnBrk="1" hangingPunct="1"/>
            <a:r>
              <a:rPr lang="zh-CN" altLang="en-US" sz="2800" dirty="0">
                <a:latin typeface="微软雅黑" panose="020B0503020204020204" charset="-122"/>
                <a:ea typeface="微软雅黑" panose="020B0503020204020204" charset="-122"/>
              </a:rPr>
              <a:t>♣ ：</a:t>
            </a:r>
            <a:r>
              <a:rPr lang="en-US" altLang="zh-CN" sz="2800" dirty="0">
                <a:latin typeface="微软雅黑" panose="020B0503020204020204" charset="-122"/>
                <a:ea typeface="微软雅黑" panose="020B0503020204020204" charset="-122"/>
              </a:rPr>
              <a:t>A62</a:t>
            </a:r>
          </a:p>
        </p:txBody>
      </p:sp>
      <p:sp>
        <p:nvSpPr>
          <p:cNvPr id="38917" name="矩形 14"/>
          <p:cNvSpPr/>
          <p:nvPr/>
        </p:nvSpPr>
        <p:spPr>
          <a:xfrm>
            <a:off x="559435" y="1462723"/>
            <a:ext cx="2000250" cy="1571625"/>
          </a:xfrm>
          <a:prstGeom prst="rect">
            <a:avLst/>
          </a:prstGeom>
          <a:noFill/>
          <a:ln w="9525">
            <a:noFill/>
          </a:ln>
        </p:spPr>
        <p:txBody>
          <a:bodyPr wrap="none" anchor="ctr" anchorCtr="0"/>
          <a:lstStyle/>
          <a:p>
            <a:pPr eaLnBrk="1" hangingPunct="1"/>
            <a:r>
              <a:rPr lang="zh-CN" altLang="en-US" sz="2800" dirty="0">
                <a:latin typeface="微软雅黑" panose="020B0503020204020204" charset="-122"/>
                <a:ea typeface="微软雅黑" panose="020B0503020204020204" charset="-122"/>
              </a:rPr>
              <a:t>♠ ：</a:t>
            </a:r>
            <a:r>
              <a:rPr lang="en-US" altLang="zh-CN" sz="2800" dirty="0">
                <a:latin typeface="微软雅黑" panose="020B0503020204020204" charset="-122"/>
                <a:ea typeface="微软雅黑" panose="020B0503020204020204" charset="-122"/>
              </a:rPr>
              <a:t>AKJT73  </a:t>
            </a:r>
          </a:p>
          <a:p>
            <a:pPr eaLnBrk="1" hangingPunct="1"/>
            <a:r>
              <a:rPr lang="zh-CN" altLang="en-US" sz="2800" dirty="0">
                <a:solidFill>
                  <a:srgbClr val="FF0000"/>
                </a:solidFill>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 ：</a:t>
            </a:r>
            <a:r>
              <a:rPr lang="en-US" altLang="zh-CN" sz="2800" dirty="0">
                <a:latin typeface="微软雅黑" panose="020B0503020204020204" charset="-122"/>
                <a:ea typeface="微软雅黑" panose="020B0503020204020204" charset="-122"/>
              </a:rPr>
              <a:t>3</a:t>
            </a:r>
          </a:p>
          <a:p>
            <a:pPr eaLnBrk="1" hangingPunct="1"/>
            <a:r>
              <a:rPr lang="zh-CN" altLang="en-US" sz="2800" dirty="0">
                <a:solidFill>
                  <a:srgbClr val="FF0000"/>
                </a:solidFill>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 ：</a:t>
            </a:r>
            <a:r>
              <a:rPr lang="en-US" altLang="zh-CN" sz="2800" dirty="0">
                <a:latin typeface="微软雅黑" panose="020B0503020204020204" charset="-122"/>
                <a:ea typeface="微软雅黑" panose="020B0503020204020204" charset="-122"/>
              </a:rPr>
              <a:t>KQ98</a:t>
            </a:r>
          </a:p>
          <a:p>
            <a:pPr eaLnBrk="1" hangingPunct="1"/>
            <a:r>
              <a:rPr lang="zh-CN" altLang="en-US" sz="2800" dirty="0">
                <a:latin typeface="微软雅黑" panose="020B0503020204020204" charset="-122"/>
                <a:ea typeface="微软雅黑" panose="020B0503020204020204" charset="-122"/>
              </a:rPr>
              <a:t>♣ ：</a:t>
            </a:r>
            <a:r>
              <a:rPr lang="en-US" altLang="zh-CN" sz="2800" dirty="0">
                <a:latin typeface="微软雅黑" panose="020B0503020204020204" charset="-122"/>
                <a:ea typeface="微软雅黑" panose="020B0503020204020204" charset="-122"/>
              </a:rPr>
              <a:t>T3</a:t>
            </a:r>
          </a:p>
        </p:txBody>
      </p:sp>
      <p:grpSp>
        <p:nvGrpSpPr>
          <p:cNvPr id="38916" name="Group 4"/>
          <p:cNvGrpSpPr/>
          <p:nvPr/>
        </p:nvGrpSpPr>
        <p:grpSpPr>
          <a:xfrm>
            <a:off x="2840673" y="1197293"/>
            <a:ext cx="1931987" cy="1930400"/>
            <a:chOff x="-157348" y="-160994"/>
            <a:chExt cx="1932432" cy="1932432"/>
          </a:xfrm>
        </p:grpSpPr>
        <p:grpSp>
          <p:nvGrpSpPr>
            <p:cNvPr id="38923" name="Group 5"/>
            <p:cNvGrpSpPr/>
            <p:nvPr/>
          </p:nvGrpSpPr>
          <p:grpSpPr>
            <a:xfrm>
              <a:off x="-157348" y="-160994"/>
              <a:ext cx="1932432" cy="1932432"/>
              <a:chOff x="0" y="0"/>
              <a:chExt cx="1932432" cy="1932432"/>
            </a:xfrm>
          </p:grpSpPr>
          <p:pic>
            <p:nvPicPr>
              <p:cNvPr id="38928" name="矩形 8"/>
              <p:cNvPicPr/>
              <p:nvPr/>
            </p:nvPicPr>
            <p:blipFill>
              <a:blip r:embed="rId4"/>
              <a:stretch>
                <a:fillRect/>
              </a:stretch>
            </p:blipFill>
            <p:spPr>
              <a:xfrm>
                <a:off x="0" y="0"/>
                <a:ext cx="1932432" cy="1932432"/>
              </a:xfrm>
              <a:prstGeom prst="rect">
                <a:avLst/>
              </a:prstGeom>
              <a:noFill/>
              <a:ln w="9525">
                <a:noFill/>
              </a:ln>
            </p:spPr>
          </p:pic>
          <p:sp>
            <p:nvSpPr>
              <p:cNvPr id="38929" name="Text Box 7"/>
              <p:cNvSpPr txBox="1"/>
              <p:nvPr/>
            </p:nvSpPr>
            <p:spPr>
              <a:xfrm>
                <a:off x="157348" y="160994"/>
                <a:ext cx="1620000" cy="1620000"/>
              </a:xfrm>
              <a:prstGeom prst="rect">
                <a:avLst/>
              </a:prstGeom>
              <a:noFill/>
              <a:ln w="9525">
                <a:noFill/>
              </a:ln>
            </p:spPr>
            <p:txBody>
              <a:bodyPr wrap="none" anchor="ctr" anchorCtr="0"/>
              <a:lstStyle/>
              <a:p>
                <a:pPr algn="ctr" eaLnBrk="1" hangingPunct="1"/>
                <a:endParaRPr lang="zh-CN" altLang="en-US" dirty="0">
                  <a:latin typeface="微软雅黑" panose="020B0503020204020204" charset="-122"/>
                  <a:ea typeface="微软雅黑" panose="020B0503020204020204" charset="-122"/>
                </a:endParaRPr>
              </a:p>
            </p:txBody>
          </p:sp>
        </p:grpSp>
        <p:sp>
          <p:nvSpPr>
            <p:cNvPr id="38924" name="TextBox 9"/>
            <p:cNvSpPr txBox="1"/>
            <p:nvPr/>
          </p:nvSpPr>
          <p:spPr>
            <a:xfrm>
              <a:off x="0" y="536288"/>
              <a:ext cx="428628" cy="400295"/>
            </a:xfrm>
            <a:prstGeom prst="rect">
              <a:avLst/>
            </a:prstGeom>
            <a:noFill/>
            <a:ln w="9525">
              <a:noFill/>
            </a:ln>
          </p:spPr>
          <p:txBody>
            <a:bodyPr>
              <a:spAutoFit/>
            </a:bodyPr>
            <a:lstStyle/>
            <a:p>
              <a:pPr eaLnBrk="1" hangingPunct="1"/>
              <a:r>
                <a:rPr lang="zh-CN" altLang="en-US" dirty="0">
                  <a:latin typeface="微软雅黑" panose="020B0503020204020204" charset="-122"/>
                  <a:ea typeface="微软雅黑" panose="020B0503020204020204" charset="-122"/>
                </a:rPr>
                <a:t>西</a:t>
              </a:r>
            </a:p>
          </p:txBody>
        </p:sp>
        <p:sp>
          <p:nvSpPr>
            <p:cNvPr id="38925" name="TextBox 10"/>
            <p:cNvSpPr txBox="1"/>
            <p:nvPr/>
          </p:nvSpPr>
          <p:spPr>
            <a:xfrm>
              <a:off x="571504" y="1119934"/>
              <a:ext cx="428628" cy="400295"/>
            </a:xfrm>
            <a:prstGeom prst="rect">
              <a:avLst/>
            </a:prstGeom>
            <a:noFill/>
            <a:ln w="9525">
              <a:noFill/>
            </a:ln>
          </p:spPr>
          <p:txBody>
            <a:bodyPr>
              <a:spAutoFit/>
            </a:bodyPr>
            <a:lstStyle/>
            <a:p>
              <a:pPr eaLnBrk="1" hangingPunct="1"/>
              <a:r>
                <a:rPr lang="zh-CN" altLang="en-US" dirty="0">
                  <a:latin typeface="微软雅黑" panose="020B0503020204020204" charset="-122"/>
                  <a:ea typeface="微软雅黑" panose="020B0503020204020204" charset="-122"/>
                </a:rPr>
                <a:t>南</a:t>
              </a:r>
            </a:p>
          </p:txBody>
        </p:sp>
        <p:sp>
          <p:nvSpPr>
            <p:cNvPr id="38926" name="TextBox 11"/>
            <p:cNvSpPr txBox="1"/>
            <p:nvPr/>
          </p:nvSpPr>
          <p:spPr>
            <a:xfrm>
              <a:off x="571504" y="107660"/>
              <a:ext cx="428628" cy="400295"/>
            </a:xfrm>
            <a:prstGeom prst="rect">
              <a:avLst/>
            </a:prstGeom>
            <a:noFill/>
            <a:ln w="9525">
              <a:noFill/>
            </a:ln>
          </p:spPr>
          <p:txBody>
            <a:bodyPr>
              <a:spAutoFit/>
            </a:bodyPr>
            <a:lstStyle/>
            <a:p>
              <a:pPr eaLnBrk="1" hangingPunct="1"/>
              <a:r>
                <a:rPr lang="zh-CN" altLang="en-US" dirty="0">
                  <a:latin typeface="微软雅黑" panose="020B0503020204020204" charset="-122"/>
                  <a:ea typeface="微软雅黑" panose="020B0503020204020204" charset="-122"/>
                </a:rPr>
                <a:t>北</a:t>
              </a:r>
            </a:p>
          </p:txBody>
        </p:sp>
        <p:sp>
          <p:nvSpPr>
            <p:cNvPr id="38927" name="TextBox 12"/>
            <p:cNvSpPr txBox="1"/>
            <p:nvPr/>
          </p:nvSpPr>
          <p:spPr>
            <a:xfrm>
              <a:off x="1143008" y="536288"/>
              <a:ext cx="428628" cy="400295"/>
            </a:xfrm>
            <a:prstGeom prst="rect">
              <a:avLst/>
            </a:prstGeom>
            <a:noFill/>
            <a:ln w="9525">
              <a:noFill/>
            </a:ln>
          </p:spPr>
          <p:txBody>
            <a:bodyPr>
              <a:spAutoFit/>
            </a:bodyPr>
            <a:lstStyle/>
            <a:p>
              <a:pPr eaLnBrk="1" hangingPunct="1"/>
              <a:r>
                <a:rPr lang="zh-CN" altLang="en-US" dirty="0">
                  <a:latin typeface="微软雅黑" panose="020B0503020204020204" charset="-122"/>
                  <a:ea typeface="微软雅黑" panose="020B0503020204020204" charset="-122"/>
                </a:rPr>
                <a:t>东</a:t>
              </a:r>
            </a:p>
          </p:txBody>
        </p:sp>
      </p:grpSp>
      <p:graphicFrame>
        <p:nvGraphicFramePr>
          <p:cNvPr id="6" name="表格 5"/>
          <p:cNvGraphicFramePr/>
          <p:nvPr>
            <p:custDataLst>
              <p:tags r:id="rId1"/>
            </p:custDataLst>
            <p:extLst>
              <p:ext uri="{D42A27DB-BD31-4B8C-83A1-F6EECF244321}">
                <p14:modId xmlns:p14="http://schemas.microsoft.com/office/powerpoint/2010/main" val="2525194369"/>
              </p:ext>
            </p:extLst>
          </p:nvPr>
        </p:nvGraphicFramePr>
        <p:xfrm>
          <a:off x="1796415" y="3488055"/>
          <a:ext cx="3295650" cy="2236470"/>
        </p:xfrm>
        <a:graphic>
          <a:graphicData uri="http://schemas.openxmlformats.org/drawingml/2006/table">
            <a:tbl>
              <a:tblPr firstRow="1" bandRow="1">
                <a:tableStyleId>{F5AB1C69-6EDB-4FF4-983F-18BD219EF322}</a:tableStyleId>
              </a:tblPr>
              <a:tblGrid>
                <a:gridCol w="1647825">
                  <a:extLst>
                    <a:ext uri="{9D8B030D-6E8A-4147-A177-3AD203B41FA5}">
                      <a16:colId xmlns:a16="http://schemas.microsoft.com/office/drawing/2014/main" val="20000"/>
                    </a:ext>
                  </a:extLst>
                </a:gridCol>
                <a:gridCol w="1647825">
                  <a:extLst>
                    <a:ext uri="{9D8B030D-6E8A-4147-A177-3AD203B41FA5}">
                      <a16:colId xmlns:a16="http://schemas.microsoft.com/office/drawing/2014/main" val="20001"/>
                    </a:ext>
                  </a:extLst>
                </a:gridCol>
              </a:tblGrid>
              <a:tr h="372745">
                <a:tc>
                  <a:txBody>
                    <a:bodyPr/>
                    <a:lstStyle/>
                    <a:p>
                      <a:pPr>
                        <a:buNone/>
                      </a:pPr>
                      <a:r>
                        <a:rPr lang="zh-CN" altLang="en-US"/>
                        <a:t>西</a:t>
                      </a:r>
                    </a:p>
                  </a:txBody>
                  <a:tcPr/>
                </a:tc>
                <a:tc>
                  <a:txBody>
                    <a:bodyPr/>
                    <a:lstStyle/>
                    <a:p>
                      <a:pPr>
                        <a:buNone/>
                      </a:pPr>
                      <a:r>
                        <a:rPr lang="zh-CN" altLang="en-US"/>
                        <a:t>东</a:t>
                      </a:r>
                    </a:p>
                  </a:txBody>
                  <a:tcPr/>
                </a:tc>
                <a:extLst>
                  <a:ext uri="{0D108BD9-81ED-4DB2-BD59-A6C34878D82A}">
                    <a16:rowId xmlns:a16="http://schemas.microsoft.com/office/drawing/2014/main" val="10000"/>
                  </a:ext>
                </a:extLst>
              </a:tr>
              <a:tr h="372745">
                <a:tc>
                  <a:txBody>
                    <a:bodyPr/>
                    <a:lstStyle/>
                    <a:p>
                      <a:pPr>
                        <a:buNone/>
                      </a:pPr>
                      <a:r>
                        <a:rPr lang="en-US" altLang="zh-CN" dirty="0"/>
                        <a:t>1</a:t>
                      </a:r>
                      <a:r>
                        <a:rPr lang="zh-CN" altLang="en-US" dirty="0"/>
                        <a:t>♠</a:t>
                      </a:r>
                      <a:endParaRPr lang="en-US" altLang="zh-CN" dirty="0"/>
                    </a:p>
                  </a:txBody>
                  <a:tcPr/>
                </a:tc>
                <a:tc>
                  <a:txBody>
                    <a:bodyPr/>
                    <a:lstStyle/>
                    <a:p>
                      <a:pPr>
                        <a:buNone/>
                      </a:pPr>
                      <a:r>
                        <a:rPr lang="en-US" altLang="zh-CN"/>
                        <a:t>1NT</a:t>
                      </a:r>
                    </a:p>
                  </a:txBody>
                  <a:tcPr/>
                </a:tc>
                <a:extLst>
                  <a:ext uri="{0D108BD9-81ED-4DB2-BD59-A6C34878D82A}">
                    <a16:rowId xmlns:a16="http://schemas.microsoft.com/office/drawing/2014/main" val="10001"/>
                  </a:ext>
                </a:extLst>
              </a:tr>
              <a:tr h="372745">
                <a:tc>
                  <a:txBody>
                    <a:bodyPr/>
                    <a:lstStyle/>
                    <a:p>
                      <a:pPr>
                        <a:buNone/>
                      </a:pPr>
                      <a:r>
                        <a:rPr lang="en-US"/>
                        <a:t>2</a:t>
                      </a:r>
                      <a:r>
                        <a:rPr lang="en-US">
                          <a:solidFill>
                            <a:srgbClr val="FF0000"/>
                          </a:solidFill>
                        </a:rPr>
                        <a:t>♦</a:t>
                      </a:r>
                    </a:p>
                  </a:txBody>
                  <a:tcPr/>
                </a:tc>
                <a:tc>
                  <a:txBody>
                    <a:bodyPr/>
                    <a:lstStyle/>
                    <a:p>
                      <a:pPr>
                        <a:buNone/>
                      </a:pPr>
                      <a:r>
                        <a:rPr lang="en-US"/>
                        <a:t>3</a:t>
                      </a:r>
                      <a:r>
                        <a:rPr lang="en-US">
                          <a:solidFill>
                            <a:srgbClr val="FF0000"/>
                          </a:solidFill>
                        </a:rPr>
                        <a:t>♦</a:t>
                      </a:r>
                    </a:p>
                  </a:txBody>
                  <a:tcPr/>
                </a:tc>
                <a:extLst>
                  <a:ext uri="{0D108BD9-81ED-4DB2-BD59-A6C34878D82A}">
                    <a16:rowId xmlns:a16="http://schemas.microsoft.com/office/drawing/2014/main" val="10002"/>
                  </a:ext>
                </a:extLst>
              </a:tr>
              <a:tr h="3727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a:t>
                      </a:r>
                      <a:r>
                        <a:rPr lang="en-US" altLang="en-US" dirty="0"/>
                        <a:t>♠</a:t>
                      </a:r>
                    </a:p>
                  </a:txBody>
                  <a:tcPr/>
                </a:tc>
                <a:tc>
                  <a:txBody>
                    <a:bodyPr/>
                    <a:lstStyle/>
                    <a:p>
                      <a:pPr>
                        <a:buNone/>
                      </a:pPr>
                      <a:r>
                        <a:rPr lang="en-US" altLang="zh-CN" dirty="0"/>
                        <a:t>4♣</a:t>
                      </a:r>
                    </a:p>
                  </a:txBody>
                  <a:tcPr/>
                </a:tc>
                <a:extLst>
                  <a:ext uri="{0D108BD9-81ED-4DB2-BD59-A6C34878D82A}">
                    <a16:rowId xmlns:a16="http://schemas.microsoft.com/office/drawing/2014/main" val="10003"/>
                  </a:ext>
                </a:extLst>
              </a:tr>
              <a:tr h="372745">
                <a:tc>
                  <a:txBody>
                    <a:bodyPr/>
                    <a:lstStyle/>
                    <a:p>
                      <a:pPr>
                        <a:buNone/>
                      </a:pPr>
                      <a:r>
                        <a:rPr lang="en-US" altLang="en-US" dirty="0"/>
                        <a:t>4</a:t>
                      </a:r>
                      <a:r>
                        <a:rPr lang="zh-CN" altLang="en-US" dirty="0">
                          <a:solidFill>
                            <a:srgbClr val="FF0000"/>
                          </a:solidFill>
                        </a:rPr>
                        <a:t>♥</a:t>
                      </a:r>
                      <a:endParaRPr lang="en-US" altLang="en-US" dirty="0">
                        <a:solidFill>
                          <a:srgbClr val="FF0000"/>
                        </a:solidFill>
                      </a:endParaRPr>
                    </a:p>
                  </a:txBody>
                  <a:tcPr/>
                </a:tc>
                <a:tc>
                  <a:txBody>
                    <a:bodyPr/>
                    <a:lstStyle/>
                    <a:p>
                      <a:pPr>
                        <a:buNone/>
                      </a:pPr>
                      <a:r>
                        <a:rPr lang="en-US" altLang="zh-CN"/>
                        <a:t>6</a:t>
                      </a:r>
                      <a:r>
                        <a:rPr lang="en-US" altLang="zh-CN">
                          <a:solidFill>
                            <a:srgbClr val="FF0000"/>
                          </a:solidFill>
                        </a:rPr>
                        <a:t>♦</a:t>
                      </a:r>
                    </a:p>
                  </a:txBody>
                  <a:tcPr/>
                </a:tc>
                <a:extLst>
                  <a:ext uri="{0D108BD9-81ED-4DB2-BD59-A6C34878D82A}">
                    <a16:rowId xmlns:a16="http://schemas.microsoft.com/office/drawing/2014/main" val="10004"/>
                  </a:ext>
                </a:extLst>
              </a:tr>
              <a:tr h="372745">
                <a:tc>
                  <a:txBody>
                    <a:bodyPr/>
                    <a:lstStyle/>
                    <a:p>
                      <a:pPr>
                        <a:buNone/>
                      </a:pPr>
                      <a:r>
                        <a:rPr lang="zh-CN" altLang="en-US"/>
                        <a:t>不叫</a:t>
                      </a:r>
                    </a:p>
                  </a:txBody>
                  <a:tcPr/>
                </a:tc>
                <a:tc>
                  <a:txBody>
                    <a:bodyPr/>
                    <a:lstStyle/>
                    <a:p>
                      <a:pPr>
                        <a:buNone/>
                      </a:pPr>
                      <a:endParaRPr lang="en-US" altLang="zh-CN" dirty="0"/>
                    </a:p>
                  </a:txBody>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9" end="9"/>
                                            </p:txEl>
                                          </p:spTgt>
                                        </p:tgtEl>
                                        <p:attrNameLst>
                                          <p:attrName>style.visibility</p:attrName>
                                        </p:attrNameLst>
                                      </p:cBhvr>
                                      <p:to>
                                        <p:strVal val="visible"/>
                                      </p:to>
                                    </p:set>
                                    <p:anim calcmode="lin" valueType="num">
                                      <p:cBhvr additive="base">
                                        <p:cTn id="5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6F91CDF-8D8E-5DB2-4C4E-36DB4B5E7808}"/>
              </a:ext>
            </a:extLst>
          </p:cNvPr>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4000" kern="1200" dirty="0">
                <a:solidFill>
                  <a:srgbClr val="1A9895"/>
                </a:solidFill>
                <a:latin typeface="微软雅黑" panose="020B0503020204020204" charset="-122"/>
                <a:ea typeface="微软雅黑" panose="020B0503020204020204" charset="-122"/>
                <a:cs typeface="+mj-cs"/>
              </a:rPr>
              <a:t>理论分析</a:t>
            </a:r>
          </a:p>
        </p:txBody>
      </p:sp>
      <p:sp>
        <p:nvSpPr>
          <p:cNvPr id="5" name="文本框 4">
            <a:extLst>
              <a:ext uri="{FF2B5EF4-FFF2-40B4-BE49-F238E27FC236}">
                <a16:creationId xmlns:a16="http://schemas.microsoft.com/office/drawing/2014/main" id="{16508711-9F4F-D7B3-28F0-2233B78AC2F2}"/>
              </a:ext>
            </a:extLst>
          </p:cNvPr>
          <p:cNvSpPr txBox="1"/>
          <p:nvPr/>
        </p:nvSpPr>
        <p:spPr>
          <a:xfrm>
            <a:off x="2317532" y="1257652"/>
            <a:ext cx="7828620" cy="1323439"/>
          </a:xfrm>
          <a:prstGeom prst="rect">
            <a:avLst/>
          </a:prstGeom>
          <a:noFill/>
        </p:spPr>
        <p:txBody>
          <a:bodyPr wrap="square" rtlCol="0" anchor="t">
            <a:spAutoFit/>
          </a:bodyPr>
          <a:lstStyle/>
          <a:p>
            <a:r>
              <a:rPr lang="zh-CN" altLang="en-US" sz="2000" b="1" dirty="0"/>
              <a:t>如何保证在叫牌阶数增加的同时降低信息熵，尽可能地表达出自己的牌情以便同伴判断，自然叫牌体系主要有两种手段：</a:t>
            </a:r>
            <a:endParaRPr lang="en-US" altLang="zh-CN" sz="2000" b="1" dirty="0"/>
          </a:p>
          <a:p>
            <a:r>
              <a:rPr lang="zh-CN" altLang="en-US" sz="2000" b="1" dirty="0"/>
              <a:t>一是将更多的叫牌空间留给无限制性叫品、强制性叫品和自然叫品，二是将部分自然叫品转化为约定叫品。</a:t>
            </a:r>
          </a:p>
        </p:txBody>
      </p:sp>
      <p:sp>
        <p:nvSpPr>
          <p:cNvPr id="3" name="文本框 2">
            <a:extLst>
              <a:ext uri="{FF2B5EF4-FFF2-40B4-BE49-F238E27FC236}">
                <a16:creationId xmlns:a16="http://schemas.microsoft.com/office/drawing/2014/main" id="{B34A2968-8BF7-B3C8-F9B9-B8D19C169BAA}"/>
              </a:ext>
            </a:extLst>
          </p:cNvPr>
          <p:cNvSpPr txBox="1"/>
          <p:nvPr/>
        </p:nvSpPr>
        <p:spPr>
          <a:xfrm>
            <a:off x="1245475" y="2922636"/>
            <a:ext cx="3499946" cy="2862322"/>
          </a:xfrm>
          <a:prstGeom prst="rect">
            <a:avLst/>
          </a:prstGeom>
          <a:noFill/>
        </p:spPr>
        <p:txBody>
          <a:bodyPr wrap="square" rtlCol="0">
            <a:spAutoFit/>
          </a:bodyPr>
          <a:lstStyle/>
          <a:p>
            <a:r>
              <a:rPr lang="zh-CN" altLang="en-US" dirty="0"/>
              <a:t>例如你的同伴开叫 </a:t>
            </a:r>
            <a:r>
              <a:rPr lang="en-US" altLang="zh-CN" dirty="0"/>
              <a:t>1</a:t>
            </a:r>
            <a:r>
              <a:rPr lang="zh-CN" altLang="en-US" dirty="0"/>
              <a:t>♠</a:t>
            </a:r>
            <a:r>
              <a:rPr lang="en-US" altLang="zh-CN" dirty="0"/>
              <a:t> </a:t>
            </a:r>
            <a:r>
              <a:rPr lang="zh-CN" altLang="en-US" dirty="0"/>
              <a:t>，代表</a:t>
            </a:r>
            <a:r>
              <a:rPr lang="en-US" altLang="zh-CN" dirty="0"/>
              <a:t>11</a:t>
            </a:r>
            <a:r>
              <a:rPr lang="zh-CN" altLang="en-US" dirty="0"/>
              <a:t>个大牌点以上，</a:t>
            </a:r>
            <a:r>
              <a:rPr lang="en-US" altLang="zh-CN" dirty="0"/>
              <a:t>21</a:t>
            </a:r>
            <a:r>
              <a:rPr lang="zh-CN" altLang="en-US" dirty="0"/>
              <a:t>个大牌点以下，</a:t>
            </a:r>
            <a:r>
              <a:rPr lang="en-US" altLang="zh-CN" dirty="0"/>
              <a:t>5</a:t>
            </a:r>
            <a:r>
              <a:rPr lang="zh-CN" altLang="en-US" dirty="0"/>
              <a:t>张以上黑桃。你手持</a:t>
            </a:r>
            <a:r>
              <a:rPr lang="en-US" altLang="zh-CN" dirty="0"/>
              <a:t>4</a:t>
            </a:r>
            <a:r>
              <a:rPr lang="zh-CN" altLang="en-US" dirty="0"/>
              <a:t>张黑桃，但只有</a:t>
            </a:r>
            <a:r>
              <a:rPr lang="en-US" altLang="zh-CN" dirty="0"/>
              <a:t>4</a:t>
            </a:r>
            <a:r>
              <a:rPr lang="zh-CN" altLang="en-US" dirty="0"/>
              <a:t>个大牌点，你应该选择 </a:t>
            </a:r>
            <a:r>
              <a:rPr lang="en-US" altLang="zh-CN" dirty="0"/>
              <a:t>3</a:t>
            </a:r>
            <a:r>
              <a:rPr lang="zh-CN" altLang="en-US" dirty="0"/>
              <a:t>♠，代表我的手牌中有</a:t>
            </a:r>
            <a:r>
              <a:rPr lang="en-US" altLang="zh-CN" dirty="0"/>
              <a:t>4</a:t>
            </a:r>
            <a:r>
              <a:rPr lang="zh-CN" altLang="en-US" dirty="0"/>
              <a:t>张以上黑桃，但是只有</a:t>
            </a:r>
            <a:r>
              <a:rPr lang="en-US" altLang="zh-CN" dirty="0"/>
              <a:t>5</a:t>
            </a:r>
            <a:r>
              <a:rPr lang="zh-CN" altLang="en-US" dirty="0"/>
              <a:t>个大牌点以下，我没有其他更多实力了。</a:t>
            </a:r>
            <a:endParaRPr lang="en-US" altLang="zh-CN" dirty="0"/>
          </a:p>
          <a:p>
            <a:r>
              <a:rPr lang="zh-CN" altLang="en-US" dirty="0"/>
              <a:t>在这里</a:t>
            </a:r>
            <a:r>
              <a:rPr lang="en-US" altLang="zh-CN" dirty="0"/>
              <a:t>3</a:t>
            </a:r>
            <a:r>
              <a:rPr lang="zh-CN" altLang="en-US" dirty="0"/>
              <a:t>♠ 明确表达了自己的点力上限，传递的信息量大而信息熵小。</a:t>
            </a:r>
          </a:p>
        </p:txBody>
      </p:sp>
      <p:sp>
        <p:nvSpPr>
          <p:cNvPr id="6" name="文本框 5">
            <a:extLst>
              <a:ext uri="{FF2B5EF4-FFF2-40B4-BE49-F238E27FC236}">
                <a16:creationId xmlns:a16="http://schemas.microsoft.com/office/drawing/2014/main" id="{EA22F66D-C7AC-BA26-B8C7-B57224A395DE}"/>
              </a:ext>
            </a:extLst>
          </p:cNvPr>
          <p:cNvSpPr txBox="1"/>
          <p:nvPr/>
        </p:nvSpPr>
        <p:spPr>
          <a:xfrm>
            <a:off x="7010400" y="2922636"/>
            <a:ext cx="4614041" cy="3416320"/>
          </a:xfrm>
          <a:prstGeom prst="rect">
            <a:avLst/>
          </a:prstGeom>
          <a:noFill/>
        </p:spPr>
        <p:txBody>
          <a:bodyPr wrap="square" rtlCol="0">
            <a:spAutoFit/>
          </a:bodyPr>
          <a:lstStyle/>
          <a:p>
            <a:r>
              <a:rPr lang="zh-CN" altLang="en-US" dirty="0"/>
              <a:t>同样还是你的同伴开叫 </a:t>
            </a:r>
            <a:r>
              <a:rPr lang="en-US" altLang="zh-CN" dirty="0"/>
              <a:t>1</a:t>
            </a:r>
            <a:r>
              <a:rPr lang="zh-CN" altLang="en-US" dirty="0"/>
              <a:t>♠，此时你和你的同伴有约定叫品：</a:t>
            </a:r>
            <a:r>
              <a:rPr lang="en-US" altLang="zh-CN" dirty="0"/>
              <a:t>3</a:t>
            </a:r>
            <a:r>
              <a:rPr lang="zh-CN" altLang="en-US" dirty="0"/>
              <a:t>♣、</a:t>
            </a:r>
            <a:r>
              <a:rPr lang="en-US" altLang="zh-CN" dirty="0"/>
              <a:t>3</a:t>
            </a:r>
            <a:r>
              <a:rPr lang="zh-CN" altLang="en-US" dirty="0">
                <a:solidFill>
                  <a:srgbClr val="FF0000"/>
                </a:solidFill>
              </a:rPr>
              <a:t>♦</a:t>
            </a:r>
            <a:r>
              <a:rPr lang="zh-CN" altLang="en-US" dirty="0"/>
              <a:t>，他们分别代表了你的牌点在</a:t>
            </a:r>
            <a:r>
              <a:rPr lang="en-US" altLang="zh-CN" dirty="0"/>
              <a:t>7-9</a:t>
            </a:r>
            <a:r>
              <a:rPr lang="zh-CN" altLang="en-US" dirty="0"/>
              <a:t>、</a:t>
            </a:r>
            <a:r>
              <a:rPr lang="en-US" altLang="zh-CN" dirty="0"/>
              <a:t>10-12</a:t>
            </a:r>
            <a:r>
              <a:rPr lang="zh-CN" altLang="en-US" dirty="0"/>
              <a:t>，同时二者均保证了黑桃有</a:t>
            </a:r>
            <a:r>
              <a:rPr lang="en-US" altLang="zh-CN" dirty="0"/>
              <a:t>4</a:t>
            </a:r>
            <a:r>
              <a:rPr lang="zh-CN" altLang="en-US" dirty="0"/>
              <a:t>张支持。在你们没有约定之前，</a:t>
            </a:r>
            <a:r>
              <a:rPr lang="en-US" altLang="zh-CN" dirty="0"/>
              <a:t>3</a:t>
            </a:r>
            <a:r>
              <a:rPr lang="zh-CN" altLang="en-US" dirty="0"/>
              <a:t>♣、</a:t>
            </a:r>
            <a:r>
              <a:rPr lang="en-US" altLang="zh-CN" dirty="0"/>
              <a:t>3</a:t>
            </a:r>
            <a:r>
              <a:rPr lang="zh-CN" altLang="en-US" dirty="0">
                <a:solidFill>
                  <a:srgbClr val="FF0000"/>
                </a:solidFill>
              </a:rPr>
              <a:t>♦ </a:t>
            </a:r>
            <a:r>
              <a:rPr lang="zh-CN" altLang="en-US" dirty="0"/>
              <a:t>所代表的意义分别是草花、方块的弱单套阻击叫，假如你有</a:t>
            </a:r>
            <a:r>
              <a:rPr lang="en-US" altLang="zh-CN" dirty="0"/>
              <a:t>4</a:t>
            </a:r>
            <a:r>
              <a:rPr lang="zh-CN" altLang="en-US" dirty="0"/>
              <a:t>张黑桃支持你应该根据你的点力范围选择叫 </a:t>
            </a:r>
            <a:r>
              <a:rPr lang="en-US" altLang="zh-CN" dirty="0"/>
              <a:t>2</a:t>
            </a:r>
            <a:r>
              <a:rPr lang="zh-CN" altLang="en-US" dirty="0"/>
              <a:t>♠或</a:t>
            </a:r>
            <a:r>
              <a:rPr lang="en-US" altLang="zh-CN" dirty="0"/>
              <a:t>3</a:t>
            </a:r>
            <a:r>
              <a:rPr lang="zh-CN" altLang="en-US" dirty="0"/>
              <a:t>♠。可以发现，在约定这个叫品之前，</a:t>
            </a:r>
            <a:r>
              <a:rPr lang="en-US" altLang="zh-CN" dirty="0"/>
              <a:t>2</a:t>
            </a:r>
            <a:r>
              <a:rPr lang="zh-CN" altLang="en-US" dirty="0"/>
              <a:t>♠、</a:t>
            </a:r>
            <a:r>
              <a:rPr lang="en-US" altLang="zh-CN" dirty="0"/>
              <a:t>3</a:t>
            </a:r>
            <a:r>
              <a:rPr lang="zh-CN" altLang="en-US" dirty="0"/>
              <a:t>♠的含义太广了，使得同伴无法判断你们真实的能力范围，并且弱单套阻击的意义在你队友开叫保证</a:t>
            </a:r>
            <a:r>
              <a:rPr lang="en-US" altLang="zh-CN" dirty="0"/>
              <a:t>11</a:t>
            </a:r>
            <a:r>
              <a:rPr lang="zh-CN" altLang="en-US" dirty="0"/>
              <a:t>个大牌点之后意义不大，出现的频率也不高。</a:t>
            </a:r>
          </a:p>
        </p:txBody>
      </p:sp>
    </p:spTree>
    <p:extLst>
      <p:ext uri="{BB962C8B-B14F-4D97-AF65-F5344CB8AC3E}">
        <p14:creationId xmlns:p14="http://schemas.microsoft.com/office/powerpoint/2010/main" val="1295899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6F91CDF-8D8E-5DB2-4C4E-36DB4B5E7808}"/>
              </a:ext>
            </a:extLst>
          </p:cNvPr>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4000" kern="1200" dirty="0">
                <a:solidFill>
                  <a:srgbClr val="1A9895"/>
                </a:solidFill>
                <a:latin typeface="微软雅黑" panose="020B0503020204020204" charset="-122"/>
                <a:ea typeface="微软雅黑" panose="020B0503020204020204" charset="-122"/>
                <a:cs typeface="+mj-cs"/>
              </a:rPr>
              <a:t>实验准备</a:t>
            </a:r>
          </a:p>
        </p:txBody>
      </p:sp>
      <p:sp>
        <p:nvSpPr>
          <p:cNvPr id="4" name="文本框 3">
            <a:extLst>
              <a:ext uri="{FF2B5EF4-FFF2-40B4-BE49-F238E27FC236}">
                <a16:creationId xmlns:a16="http://schemas.microsoft.com/office/drawing/2014/main" id="{936471A7-A9C3-5DA5-7240-E5AB10ED71D9}"/>
              </a:ext>
            </a:extLst>
          </p:cNvPr>
          <p:cNvSpPr txBox="1"/>
          <p:nvPr/>
        </p:nvSpPr>
        <p:spPr>
          <a:xfrm>
            <a:off x="1000461" y="2094378"/>
            <a:ext cx="10666207" cy="3231654"/>
          </a:xfrm>
          <a:prstGeom prst="rect">
            <a:avLst/>
          </a:prstGeom>
          <a:noFill/>
        </p:spPr>
        <p:txBody>
          <a:bodyPr wrap="square" rtlCol="0" anchor="t">
            <a:spAutoFit/>
          </a:bodyPr>
          <a:lstStyle/>
          <a:p>
            <a:r>
              <a:rPr lang="zh-CN" altLang="en-US" sz="2000" b="1" dirty="0"/>
              <a:t>为了研究自然叫牌体系选择的合理性，以及单个叫品所传递的信息量，综合考虑现有的代码能力和计算资源，我考虑研究一个特定的叫牌过程，以简化实验流程。</a:t>
            </a:r>
            <a:endParaRPr lang="en-US" altLang="zh-CN" sz="2000" b="1" dirty="0"/>
          </a:p>
          <a:p>
            <a:endParaRPr lang="en-US" altLang="zh-CN" sz="2000" b="1" dirty="0"/>
          </a:p>
          <a:p>
            <a:r>
              <a:rPr lang="en-US" altLang="zh-CN" sz="2000" b="1" dirty="0"/>
              <a:t>1</a:t>
            </a:r>
            <a:r>
              <a:rPr lang="zh-CN" altLang="en-US" sz="2000" b="1" dirty="0"/>
              <a:t>、根据叫牌结果的奖分机制来判断叫品的优劣</a:t>
            </a:r>
            <a:endParaRPr lang="en-US" altLang="zh-CN" sz="2000" b="1" dirty="0"/>
          </a:p>
          <a:p>
            <a:r>
              <a:rPr lang="en-US" altLang="zh-CN" sz="2000" b="1" dirty="0"/>
              <a:t>2</a:t>
            </a:r>
            <a:r>
              <a:rPr lang="zh-CN" altLang="en-US" sz="2000" b="1" dirty="0"/>
              <a:t>、根据叫牌结果的限制反推所有可能的牌情数量并计算概率</a:t>
            </a:r>
            <a:endParaRPr lang="en-US" altLang="zh-CN" sz="2000" b="1" dirty="0"/>
          </a:p>
          <a:p>
            <a:r>
              <a:rPr lang="en-US" altLang="zh-CN" sz="2000" b="1" dirty="0"/>
              <a:t>3</a:t>
            </a:r>
            <a:r>
              <a:rPr lang="zh-CN" altLang="en-US" sz="2000" b="1" dirty="0"/>
              <a:t>、根据不同约定叫品的差距，计算信息熵差，与叫牌最终结果做类比</a:t>
            </a:r>
            <a:endParaRPr lang="en-US" altLang="zh-CN" sz="2000" b="1" dirty="0"/>
          </a:p>
          <a:p>
            <a:endParaRPr lang="en-US" altLang="zh-CN" sz="2000" b="1" dirty="0"/>
          </a:p>
          <a:p>
            <a:pPr marL="285750" indent="-285750">
              <a:buFont typeface="Arial" panose="020B0604020202020204" pitchFamily="34" charset="0"/>
              <a:buChar char="•"/>
            </a:pPr>
            <a:r>
              <a:rPr lang="zh-CN" altLang="en-US" sz="1600" dirty="0"/>
              <a:t>由于没有找到一个合适的量化叫牌质量的指标，信息熵的计算无法完成</a:t>
            </a:r>
            <a:endParaRPr lang="en-US" altLang="zh-CN" sz="1600" dirty="0"/>
          </a:p>
          <a:p>
            <a:pPr marL="285750" indent="-285750">
              <a:buFont typeface="Arial" panose="020B0604020202020204" pitchFamily="34" charset="0"/>
              <a:buChar char="•"/>
            </a:pPr>
            <a:r>
              <a:rPr lang="zh-CN" altLang="en-US" sz="1600" dirty="0"/>
              <a:t>叫牌结果的计算算法称为双明手结果，我采用了一个现成软件</a:t>
            </a:r>
            <a:r>
              <a:rPr lang="en-US" altLang="zh-CN" sz="1600" dirty="0"/>
              <a:t>Double Dummy Solver</a:t>
            </a:r>
            <a:r>
              <a:rPr lang="zh-CN" altLang="en-US" sz="1600" dirty="0"/>
              <a:t>提供的解算器来验证，算法论文在仓库中</a:t>
            </a:r>
            <a:r>
              <a:rPr lang="en-US" altLang="zh-CN" sz="1600" dirty="0"/>
              <a:t>https://github.com/DAntyNoel/Information-Theorem-Bridge/Alg-dds_x.pdf</a:t>
            </a:r>
            <a:endParaRPr lang="zh-CN" altLang="en-US" sz="1600" dirty="0"/>
          </a:p>
          <a:p>
            <a:endParaRPr lang="en-US" altLang="zh-CN" sz="1600" dirty="0"/>
          </a:p>
        </p:txBody>
      </p:sp>
    </p:spTree>
    <p:extLst>
      <p:ext uri="{BB962C8B-B14F-4D97-AF65-F5344CB8AC3E}">
        <p14:creationId xmlns:p14="http://schemas.microsoft.com/office/powerpoint/2010/main" val="517818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6F91CDF-8D8E-5DB2-4C4E-36DB4B5E7808}"/>
              </a:ext>
            </a:extLst>
          </p:cNvPr>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4000" kern="1200" dirty="0">
                <a:solidFill>
                  <a:srgbClr val="1A9895"/>
                </a:solidFill>
                <a:latin typeface="微软雅黑" panose="020B0503020204020204" charset="-122"/>
                <a:ea typeface="微软雅黑" panose="020B0503020204020204" charset="-122"/>
                <a:cs typeface="+mj-cs"/>
              </a:rPr>
              <a:t>模拟叫牌逻辑</a:t>
            </a:r>
          </a:p>
        </p:txBody>
      </p:sp>
      <p:sp>
        <p:nvSpPr>
          <p:cNvPr id="5" name="文本框 4">
            <a:extLst>
              <a:ext uri="{FF2B5EF4-FFF2-40B4-BE49-F238E27FC236}">
                <a16:creationId xmlns:a16="http://schemas.microsoft.com/office/drawing/2014/main" id="{16508711-9F4F-D7B3-28F0-2233B78AC2F2}"/>
              </a:ext>
            </a:extLst>
          </p:cNvPr>
          <p:cNvSpPr txBox="1"/>
          <p:nvPr/>
        </p:nvSpPr>
        <p:spPr>
          <a:xfrm>
            <a:off x="1126512" y="1917569"/>
            <a:ext cx="3755544" cy="3508653"/>
          </a:xfrm>
          <a:prstGeom prst="rect">
            <a:avLst/>
          </a:prstGeom>
          <a:noFill/>
        </p:spPr>
        <p:txBody>
          <a:bodyPr wrap="square" rtlCol="0" anchor="t">
            <a:spAutoFit/>
          </a:bodyPr>
          <a:lstStyle/>
          <a:p>
            <a:r>
              <a:rPr lang="zh-CN" altLang="en-US" b="1" dirty="0"/>
              <a:t>根据手牌分析实力，手牌的实力由两部分决定，一个是</a:t>
            </a:r>
            <a:r>
              <a:rPr lang="zh-CN" altLang="en-US" b="1" dirty="0">
                <a:solidFill>
                  <a:srgbClr val="FF0000"/>
                </a:solidFill>
              </a:rPr>
              <a:t>牌点</a:t>
            </a:r>
            <a:r>
              <a:rPr lang="zh-CN" altLang="en-US" b="1" dirty="0"/>
              <a:t>，一个是</a:t>
            </a:r>
            <a:r>
              <a:rPr lang="zh-CN" altLang="en-US" b="1" dirty="0">
                <a:solidFill>
                  <a:srgbClr val="FF0000"/>
                </a:solidFill>
              </a:rPr>
              <a:t>牌型</a:t>
            </a:r>
            <a:r>
              <a:rPr lang="zh-CN" altLang="en-US" b="1" dirty="0"/>
              <a:t>（即花色分布）。</a:t>
            </a:r>
            <a:endParaRPr lang="en-US" altLang="zh-CN" b="1" dirty="0"/>
          </a:p>
          <a:p>
            <a:endParaRPr lang="en-US" altLang="zh-CN" b="1" dirty="0"/>
          </a:p>
          <a:p>
            <a:r>
              <a:rPr lang="zh-CN" altLang="en-US" b="1" dirty="0"/>
              <a:t>我模拟的叫牌逻辑就是以自然人的思考角度出发，</a:t>
            </a:r>
            <a:r>
              <a:rPr lang="zh-CN" altLang="en-US" b="1" dirty="0">
                <a:solidFill>
                  <a:srgbClr val="FF0000"/>
                </a:solidFill>
              </a:rPr>
              <a:t>综合考虑实力以及队友的叫品之后</a:t>
            </a:r>
            <a:r>
              <a:rPr lang="zh-CN" altLang="en-US" b="1" dirty="0"/>
              <a:t>进行判断并返回相应的值，代表我的叫品。通过双方不断的推进来达到最终定约。</a:t>
            </a:r>
            <a:endParaRPr lang="en-US" altLang="zh-CN" b="1" dirty="0"/>
          </a:p>
          <a:p>
            <a:endParaRPr lang="en-US" altLang="zh-CN" b="1" dirty="0"/>
          </a:p>
          <a:p>
            <a:r>
              <a:rPr lang="en-US" altLang="zh-CN" sz="1400" dirty="0"/>
              <a:t>*</a:t>
            </a:r>
            <a:r>
              <a:rPr lang="zh-CN" altLang="en-US" sz="1400" dirty="0"/>
              <a:t>由于叫牌情况数较多，我出于简化的目的，所作的模拟归并了许多情况，不能准确代表自然体系，可能会导致结果有所偏差</a:t>
            </a:r>
          </a:p>
        </p:txBody>
      </p:sp>
      <p:pic>
        <p:nvPicPr>
          <p:cNvPr id="6" name="图片 5">
            <a:extLst>
              <a:ext uri="{FF2B5EF4-FFF2-40B4-BE49-F238E27FC236}">
                <a16:creationId xmlns:a16="http://schemas.microsoft.com/office/drawing/2014/main" id="{F7D5E9A2-0614-DA21-2C42-7A45584F40D8}"/>
              </a:ext>
            </a:extLst>
          </p:cNvPr>
          <p:cNvPicPr>
            <a:picLocks noChangeAspect="1"/>
          </p:cNvPicPr>
          <p:nvPr/>
        </p:nvPicPr>
        <p:blipFill>
          <a:blip r:embed="rId2"/>
          <a:stretch>
            <a:fillRect/>
          </a:stretch>
        </p:blipFill>
        <p:spPr>
          <a:xfrm>
            <a:off x="5988640" y="1392051"/>
            <a:ext cx="5467544" cy="4924667"/>
          </a:xfrm>
          <a:prstGeom prst="rect">
            <a:avLst/>
          </a:prstGeom>
        </p:spPr>
      </p:pic>
    </p:spTree>
    <p:extLst>
      <p:ext uri="{BB962C8B-B14F-4D97-AF65-F5344CB8AC3E}">
        <p14:creationId xmlns:p14="http://schemas.microsoft.com/office/powerpoint/2010/main" val="358990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6F91CDF-8D8E-5DB2-4C4E-36DB4B5E7808}"/>
              </a:ext>
            </a:extLst>
          </p:cNvPr>
          <p:cNvSpPr>
            <a:spLocks noGrp="1" noRot="1"/>
          </p:cNvSpPr>
          <p:nvPr/>
        </p:nvSpPr>
        <p:spPr>
          <a:xfrm>
            <a:off x="2135188" y="405130"/>
            <a:ext cx="7921625" cy="792164"/>
          </a:xfrm>
          <a:prstGeom prst="rect">
            <a:avLst/>
          </a:prstGeom>
          <a:noFill/>
          <a:ln>
            <a:noFill/>
          </a:ln>
        </p:spPr>
        <p:txBody>
          <a:bodyPr/>
          <a:lstStyle>
            <a:lvl1pPr algn="ctr" rtl="0" eaLnBrk="0" fontAlgn="base" hangingPunct="0">
              <a:spcBef>
                <a:spcPct val="0"/>
              </a:spcBef>
              <a:spcAft>
                <a:spcPct val="0"/>
              </a:spcAft>
              <a:defRPr sz="4400" b="1" kern="1200">
                <a:solidFill>
                  <a:schemeClr val="tx1"/>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4000" kern="1200" dirty="0">
                <a:solidFill>
                  <a:srgbClr val="1A9895"/>
                </a:solidFill>
                <a:latin typeface="微软雅黑" panose="020B0503020204020204" charset="-122"/>
                <a:ea typeface="微软雅黑" panose="020B0503020204020204" charset="-122"/>
                <a:cs typeface="+mj-cs"/>
              </a:rPr>
              <a:t>估算牌情分布数量</a:t>
            </a:r>
          </a:p>
        </p:txBody>
      </p:sp>
      <p:sp>
        <p:nvSpPr>
          <p:cNvPr id="5" name="文本框 4">
            <a:extLst>
              <a:ext uri="{FF2B5EF4-FFF2-40B4-BE49-F238E27FC236}">
                <a16:creationId xmlns:a16="http://schemas.microsoft.com/office/drawing/2014/main" id="{16508711-9F4F-D7B3-28F0-2233B78AC2F2}"/>
              </a:ext>
            </a:extLst>
          </p:cNvPr>
          <p:cNvSpPr txBox="1"/>
          <p:nvPr/>
        </p:nvSpPr>
        <p:spPr>
          <a:xfrm>
            <a:off x="1126512" y="1917569"/>
            <a:ext cx="3755544" cy="3385542"/>
          </a:xfrm>
          <a:prstGeom prst="rect">
            <a:avLst/>
          </a:prstGeom>
          <a:noFill/>
        </p:spPr>
        <p:txBody>
          <a:bodyPr wrap="square" rtlCol="0" anchor="t">
            <a:spAutoFit/>
          </a:bodyPr>
          <a:lstStyle/>
          <a:p>
            <a:r>
              <a:rPr lang="zh-CN" altLang="en-US" b="1" dirty="0"/>
              <a:t>对于一个给定的叫牌过程，我们假设双方所叫的叫品严格符合叫牌约定，因此会对双方手牌的牌型分布以及牌点大小有所约束，出于此条件我们可以反推枚举出所有符合的情况，并进行概率计算，猜测最有可能的情况。</a:t>
            </a:r>
            <a:endParaRPr lang="en-US" altLang="zh-CN" b="1" dirty="0"/>
          </a:p>
          <a:p>
            <a:endParaRPr lang="en-US" altLang="zh-CN" b="1" dirty="0"/>
          </a:p>
          <a:p>
            <a:r>
              <a:rPr lang="en-US" altLang="zh-CN" sz="1400" dirty="0"/>
              <a:t>*</a:t>
            </a:r>
            <a:r>
              <a:rPr lang="zh-CN" altLang="en-US" sz="1400" dirty="0"/>
              <a:t>即便是对手牌有所限制，但枚举全桌发牌全部情况的数量级也是在</a:t>
            </a:r>
            <a:r>
              <a:rPr lang="en-US" altLang="zh-CN" sz="1400" dirty="0"/>
              <a:t>10</a:t>
            </a:r>
            <a:r>
              <a:rPr lang="zh-CN" altLang="en-US" sz="1400" dirty="0"/>
              <a:t>的</a:t>
            </a:r>
            <a:r>
              <a:rPr lang="en-US" altLang="zh-CN" sz="1400" dirty="0"/>
              <a:t>15</a:t>
            </a:r>
            <a:r>
              <a:rPr lang="zh-CN" altLang="en-US" sz="1400" dirty="0"/>
              <a:t>次方左右的数量级，也无法完全达成目的，因此我归并了一些简单情况，并筛选掉了一些低概率事件，降低计算复杂度</a:t>
            </a:r>
          </a:p>
        </p:txBody>
      </p:sp>
      <p:pic>
        <p:nvPicPr>
          <p:cNvPr id="4" name="图片 3">
            <a:extLst>
              <a:ext uri="{FF2B5EF4-FFF2-40B4-BE49-F238E27FC236}">
                <a16:creationId xmlns:a16="http://schemas.microsoft.com/office/drawing/2014/main" id="{3352DF8D-DE65-9313-3197-D0B04A700C51}"/>
              </a:ext>
            </a:extLst>
          </p:cNvPr>
          <p:cNvPicPr>
            <a:picLocks noChangeAspect="1"/>
          </p:cNvPicPr>
          <p:nvPr/>
        </p:nvPicPr>
        <p:blipFill>
          <a:blip r:embed="rId3"/>
          <a:stretch>
            <a:fillRect/>
          </a:stretch>
        </p:blipFill>
        <p:spPr>
          <a:xfrm>
            <a:off x="6646162" y="1711592"/>
            <a:ext cx="3797495" cy="3797495"/>
          </a:xfrm>
          <a:prstGeom prst="rect">
            <a:avLst/>
          </a:prstGeom>
        </p:spPr>
      </p:pic>
    </p:spTree>
    <p:extLst>
      <p:ext uri="{BB962C8B-B14F-4D97-AF65-F5344CB8AC3E}">
        <p14:creationId xmlns:p14="http://schemas.microsoft.com/office/powerpoint/2010/main" val="301917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ed01216d-02a2-4b60-91e6-2002cdcebbc2}"/>
  <p:tag name="TABLE_ENDDRAG_ORIGIN_RECT" val="259*117"/>
  <p:tag name="TABLE_ENDDRAG_RECT" val="144*210*259*117"/>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12,&quot;width&quot;:2783}"/>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4721966-29bb-4f2d-a17e-0e431c41dc1d}"/>
  <p:tag name="TABLE_RECT" val="217.425*377.942*480.55*122.9"/>
  <p:tag name="TABLE_EMPHASIZE_COLOR" val="6579300"/>
  <p:tag name="TABLE_ONEKEY_SKIN_IDX" val="0"/>
  <p:tag name="TABLE_SKINIDX" val="-1"/>
  <p:tag name="TABLE_COLORIDX" val="l"/>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12,&quot;width&quot;:2783}"/>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12,&quot;width&quot;:2783}"/>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12,&quot;width&quot;:2783}"/>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12,&quot;width&quot;:2783}"/>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605d07c9-b6d3-4fbe-a3f5-eb2ba4b03aca}"/>
  <p:tag name="TABLE_RECT" val="36*107.23*888*386.65"/>
  <p:tag name="TABLE_EMPHASIZE_COLOR" val="6579300"/>
  <p:tag name="TABLE_ONEKEY_SKIN_IDX" val="0"/>
  <p:tag name="TABLE_SKINIDX" val="-1"/>
  <p:tag name="TABLE_COLORIDX" val="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7">
      <a:majorFont>
        <a:latin typeface="Calibri Light"/>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TotalTime>
  <Words>3056</Words>
  <Application>Microsoft Office PowerPoint</Application>
  <PresentationFormat>宽屏</PresentationFormat>
  <Paragraphs>234</Paragraphs>
  <Slides>19</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微软雅黑</vt:lpstr>
      <vt:lpstr>Arial</vt:lpstr>
      <vt:lpstr>Segoe UI Light</vt:lpstr>
      <vt:lpstr>Calibri</vt:lpstr>
      <vt:lpstr>Century Gothic</vt:lpstr>
      <vt:lpstr>楷体</vt:lpstr>
      <vt:lpstr>等线</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公众号pptnew</dc:title>
  <dc:subject>公众号pptnew</dc:subject>
  <dc:creator>公众号pptnew</dc:creator>
  <cp:keywords>公众号pptnew</cp:keywords>
  <dc:description>公众号pptnew</dc:description>
  <cp:lastModifiedBy>QD8469</cp:lastModifiedBy>
  <cp:revision>90</cp:revision>
  <dcterms:created xsi:type="dcterms:W3CDTF">2015-08-18T02:51:00Z</dcterms:created>
  <dcterms:modified xsi:type="dcterms:W3CDTF">2023-05-24T15:26:33Z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0C96C1EF5E704B64933424C90E75B95A</vt:lpwstr>
  </property>
</Properties>
</file>